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398" r:id="rId2"/>
    <p:sldId id="408" r:id="rId3"/>
    <p:sldId id="407" r:id="rId4"/>
    <p:sldId id="414" r:id="rId5"/>
    <p:sldId id="415" r:id="rId6"/>
    <p:sldId id="413" r:id="rId7"/>
    <p:sldId id="435" r:id="rId8"/>
    <p:sldId id="418" r:id="rId9"/>
    <p:sldId id="419" r:id="rId10"/>
    <p:sldId id="501" r:id="rId11"/>
    <p:sldId id="502" r:id="rId12"/>
    <p:sldId id="503" r:id="rId13"/>
    <p:sldId id="529" r:id="rId14"/>
    <p:sldId id="530" r:id="rId15"/>
    <p:sldId id="504" r:id="rId16"/>
    <p:sldId id="505" r:id="rId17"/>
    <p:sldId id="506" r:id="rId18"/>
    <p:sldId id="531" r:id="rId19"/>
    <p:sldId id="507" r:id="rId20"/>
    <p:sldId id="508" r:id="rId21"/>
    <p:sldId id="509" r:id="rId22"/>
    <p:sldId id="510" r:id="rId23"/>
    <p:sldId id="511" r:id="rId24"/>
    <p:sldId id="512" r:id="rId25"/>
    <p:sldId id="513" r:id="rId26"/>
    <p:sldId id="515" r:id="rId27"/>
    <p:sldId id="516" r:id="rId28"/>
    <p:sldId id="517" r:id="rId29"/>
    <p:sldId id="518" r:id="rId30"/>
    <p:sldId id="519" r:id="rId31"/>
    <p:sldId id="520" r:id="rId32"/>
    <p:sldId id="521" r:id="rId33"/>
    <p:sldId id="522" r:id="rId34"/>
    <p:sldId id="523" r:id="rId35"/>
    <p:sldId id="524" r:id="rId36"/>
    <p:sldId id="525" r:id="rId37"/>
    <p:sldId id="526" r:id="rId38"/>
    <p:sldId id="527" r:id="rId39"/>
    <p:sldId id="528" r:id="rId40"/>
    <p:sldId id="484" r:id="rId41"/>
    <p:sldId id="485" r:id="rId42"/>
    <p:sldId id="486" r:id="rId43"/>
    <p:sldId id="487" r:id="rId44"/>
    <p:sldId id="488" r:id="rId45"/>
    <p:sldId id="489" r:id="rId46"/>
    <p:sldId id="490" r:id="rId47"/>
    <p:sldId id="491" r:id="rId48"/>
    <p:sldId id="492" r:id="rId49"/>
    <p:sldId id="493" r:id="rId50"/>
    <p:sldId id="494" r:id="rId51"/>
    <p:sldId id="495" r:id="rId52"/>
    <p:sldId id="496" r:id="rId53"/>
    <p:sldId id="497" r:id="rId54"/>
    <p:sldId id="498" r:id="rId55"/>
    <p:sldId id="499" r:id="rId56"/>
    <p:sldId id="500" r:id="rId57"/>
    <p:sldId id="399" r:id="rId58"/>
    <p:sldId id="457" r:id="rId59"/>
    <p:sldId id="459" r:id="rId60"/>
    <p:sldId id="312" r:id="rId61"/>
    <p:sldId id="307" r:id="rId62"/>
    <p:sldId id="332" r:id="rId63"/>
    <p:sldId id="532" r:id="rId64"/>
    <p:sldId id="461" r:id="rId65"/>
    <p:sldId id="460" r:id="rId66"/>
    <p:sldId id="404" r:id="rId67"/>
    <p:sldId id="463" r:id="rId68"/>
    <p:sldId id="462" r:id="rId69"/>
    <p:sldId id="333" r:id="rId70"/>
    <p:sldId id="310" r:id="rId71"/>
    <p:sldId id="534" r:id="rId72"/>
    <p:sldId id="309" r:id="rId73"/>
    <p:sldId id="464" r:id="rId74"/>
    <p:sldId id="533" r:id="rId75"/>
    <p:sldId id="387" r:id="rId76"/>
    <p:sldId id="321" r:id="rId77"/>
    <p:sldId id="469" r:id="rId78"/>
    <p:sldId id="468" r:id="rId79"/>
    <p:sldId id="470" r:id="rId80"/>
    <p:sldId id="471" r:id="rId81"/>
    <p:sldId id="455" r:id="rId82"/>
    <p:sldId id="465" r:id="rId83"/>
    <p:sldId id="481" r:id="rId84"/>
    <p:sldId id="466" r:id="rId85"/>
    <p:sldId id="314" r:id="rId86"/>
    <p:sldId id="472" r:id="rId87"/>
    <p:sldId id="473" r:id="rId88"/>
    <p:sldId id="467" r:id="rId89"/>
    <p:sldId id="389" r:id="rId90"/>
    <p:sldId id="348" r:id="rId91"/>
    <p:sldId id="316" r:id="rId92"/>
    <p:sldId id="349" r:id="rId93"/>
    <p:sldId id="350" r:id="rId94"/>
    <p:sldId id="359" r:id="rId95"/>
    <p:sldId id="352" r:id="rId96"/>
    <p:sldId id="474" r:id="rId97"/>
    <p:sldId id="475" r:id="rId98"/>
    <p:sldId id="483" r:id="rId99"/>
    <p:sldId id="315" r:id="rId100"/>
    <p:sldId id="317" r:id="rId101"/>
    <p:sldId id="336" r:id="rId102"/>
    <p:sldId id="319" r:id="rId103"/>
    <p:sldId id="335" r:id="rId104"/>
    <p:sldId id="320" r:id="rId105"/>
    <p:sldId id="482" r:id="rId106"/>
  </p:sldIdLst>
  <p:sldSz cx="9144000" cy="6858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93428" autoAdjust="0"/>
  </p:normalViewPr>
  <p:slideViewPr>
    <p:cSldViewPr>
      <p:cViewPr>
        <p:scale>
          <a:sx n="66" d="100"/>
          <a:sy n="66" d="100"/>
        </p:scale>
        <p:origin x="840" y="252"/>
      </p:cViewPr>
      <p:guideLst>
        <p:guide orient="horz" pos="2160"/>
        <p:guide pos="2880"/>
      </p:guideLst>
    </p:cSldViewPr>
  </p:slideViewPr>
  <p:notesTextViewPr>
    <p:cViewPr>
      <p:scale>
        <a:sx n="1" d="1"/>
        <a:sy n="1" d="1"/>
      </p:scale>
      <p:origin x="0" y="0"/>
    </p:cViewPr>
  </p:notesTextViewPr>
  <p:sorterViewPr>
    <p:cViewPr>
      <p:scale>
        <a:sx n="65" d="100"/>
        <a:sy n="65" d="100"/>
      </p:scale>
      <p:origin x="0" y="104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7BA3AC-BE56-4769-B897-1174374B172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9EC8EACE-4C76-41B1-A8E1-250F61F76F04}">
      <dgm:prSet phldrT="[Text]"/>
      <dgm:spPr/>
      <dgm:t>
        <a:bodyPr/>
        <a:lstStyle/>
        <a:p>
          <a:r>
            <a:rPr lang="en-US" dirty="0" smtClean="0"/>
            <a:t>Carbohydrates</a:t>
          </a:r>
          <a:endParaRPr lang="en-IN" dirty="0"/>
        </a:p>
      </dgm:t>
    </dgm:pt>
    <dgm:pt modelId="{87867362-0C09-4E23-80DC-109E5F3E38FF}" type="parTrans" cxnId="{BDB195D6-30BE-4F64-8E20-780AB5965040}">
      <dgm:prSet/>
      <dgm:spPr/>
      <dgm:t>
        <a:bodyPr/>
        <a:lstStyle/>
        <a:p>
          <a:endParaRPr lang="en-IN"/>
        </a:p>
      </dgm:t>
    </dgm:pt>
    <dgm:pt modelId="{8C35C5E5-3704-4652-81E9-A3EC7462B5B6}" type="sibTrans" cxnId="{BDB195D6-30BE-4F64-8E20-780AB5965040}">
      <dgm:prSet/>
      <dgm:spPr/>
      <dgm:t>
        <a:bodyPr/>
        <a:lstStyle/>
        <a:p>
          <a:endParaRPr lang="en-IN"/>
        </a:p>
      </dgm:t>
    </dgm:pt>
    <dgm:pt modelId="{99ACBFA5-AC56-400B-8FA8-0837D91B2FD3}">
      <dgm:prSet phldrT="[Text]"/>
      <dgm:spPr/>
      <dgm:t>
        <a:bodyPr/>
        <a:lstStyle/>
        <a:p>
          <a:pPr algn="l"/>
          <a:r>
            <a:rPr lang="en-US" dirty="0" err="1" smtClean="0"/>
            <a:t>Monosaccharides</a:t>
          </a:r>
          <a:endParaRPr lang="en-IN" dirty="0"/>
        </a:p>
      </dgm:t>
    </dgm:pt>
    <dgm:pt modelId="{74311948-ECDF-446E-9F2E-01CF70983911}" type="parTrans" cxnId="{AEC8EB7C-A763-413C-AD2F-D3020C7CD4F9}">
      <dgm:prSet/>
      <dgm:spPr/>
      <dgm:t>
        <a:bodyPr/>
        <a:lstStyle/>
        <a:p>
          <a:endParaRPr lang="en-IN"/>
        </a:p>
      </dgm:t>
    </dgm:pt>
    <dgm:pt modelId="{8CD6F685-F520-41EC-9819-B3D54F589886}" type="sibTrans" cxnId="{AEC8EB7C-A763-413C-AD2F-D3020C7CD4F9}">
      <dgm:prSet/>
      <dgm:spPr/>
      <dgm:t>
        <a:bodyPr/>
        <a:lstStyle/>
        <a:p>
          <a:endParaRPr lang="en-IN"/>
        </a:p>
      </dgm:t>
    </dgm:pt>
    <dgm:pt modelId="{443299FA-8D9E-4EA1-968B-104EADCF1065}">
      <dgm:prSet phldrT="[Text]"/>
      <dgm:spPr/>
      <dgm:t>
        <a:bodyPr/>
        <a:lstStyle/>
        <a:p>
          <a:r>
            <a:rPr lang="en-US" dirty="0" smtClean="0"/>
            <a:t>Lipids</a:t>
          </a:r>
          <a:endParaRPr lang="en-IN" dirty="0"/>
        </a:p>
      </dgm:t>
    </dgm:pt>
    <dgm:pt modelId="{F294ED05-FA6B-4470-B26D-9DA2A08EA0C4}" type="parTrans" cxnId="{7DF1C4C3-9285-4343-83CB-A03CD94D13EE}">
      <dgm:prSet/>
      <dgm:spPr/>
      <dgm:t>
        <a:bodyPr/>
        <a:lstStyle/>
        <a:p>
          <a:endParaRPr lang="en-IN"/>
        </a:p>
      </dgm:t>
    </dgm:pt>
    <dgm:pt modelId="{73C05F89-D5EF-471F-AB8B-FE0020AD3124}" type="sibTrans" cxnId="{7DF1C4C3-9285-4343-83CB-A03CD94D13EE}">
      <dgm:prSet/>
      <dgm:spPr/>
      <dgm:t>
        <a:bodyPr/>
        <a:lstStyle/>
        <a:p>
          <a:endParaRPr lang="en-IN"/>
        </a:p>
      </dgm:t>
    </dgm:pt>
    <dgm:pt modelId="{28320D42-6708-4F06-9F28-7F41FBDF7638}">
      <dgm:prSet phldrT="[Text]"/>
      <dgm:spPr/>
      <dgm:t>
        <a:bodyPr/>
        <a:lstStyle/>
        <a:p>
          <a:pPr algn="l"/>
          <a:r>
            <a:rPr lang="en-US" dirty="0" smtClean="0"/>
            <a:t>Fatty Acids, </a:t>
          </a:r>
          <a:r>
            <a:rPr lang="en-US" dirty="0" err="1" smtClean="0"/>
            <a:t>Glycerols</a:t>
          </a:r>
          <a:endParaRPr lang="en-IN" dirty="0"/>
        </a:p>
      </dgm:t>
    </dgm:pt>
    <dgm:pt modelId="{FB6908E6-E112-4827-9BF9-364A58474B4A}" type="parTrans" cxnId="{FE677114-8BE6-4011-B8BD-510A68AAF024}">
      <dgm:prSet/>
      <dgm:spPr/>
      <dgm:t>
        <a:bodyPr/>
        <a:lstStyle/>
        <a:p>
          <a:endParaRPr lang="en-IN"/>
        </a:p>
      </dgm:t>
    </dgm:pt>
    <dgm:pt modelId="{D9402035-3932-422A-A9CD-0C7E50093038}" type="sibTrans" cxnId="{FE677114-8BE6-4011-B8BD-510A68AAF024}">
      <dgm:prSet/>
      <dgm:spPr/>
      <dgm:t>
        <a:bodyPr/>
        <a:lstStyle/>
        <a:p>
          <a:endParaRPr lang="en-IN"/>
        </a:p>
      </dgm:t>
    </dgm:pt>
    <dgm:pt modelId="{1DD1FEA0-D555-4321-A877-E393D5F2A0F7}">
      <dgm:prSet phldrT="[Text]"/>
      <dgm:spPr/>
      <dgm:t>
        <a:bodyPr/>
        <a:lstStyle/>
        <a:p>
          <a:r>
            <a:rPr lang="en-US" dirty="0" smtClean="0"/>
            <a:t>Proteins</a:t>
          </a:r>
          <a:endParaRPr lang="en-IN" dirty="0"/>
        </a:p>
      </dgm:t>
    </dgm:pt>
    <dgm:pt modelId="{16163119-CA6D-4F8D-B00D-99ABA3C94732}" type="parTrans" cxnId="{AC8BB2E3-3E1D-44CD-A0FE-B54799D6802E}">
      <dgm:prSet/>
      <dgm:spPr/>
      <dgm:t>
        <a:bodyPr/>
        <a:lstStyle/>
        <a:p>
          <a:endParaRPr lang="en-IN"/>
        </a:p>
      </dgm:t>
    </dgm:pt>
    <dgm:pt modelId="{A0D6B299-A731-4760-B9A2-08A64B60240F}" type="sibTrans" cxnId="{AC8BB2E3-3E1D-44CD-A0FE-B54799D6802E}">
      <dgm:prSet/>
      <dgm:spPr/>
      <dgm:t>
        <a:bodyPr/>
        <a:lstStyle/>
        <a:p>
          <a:endParaRPr lang="en-IN"/>
        </a:p>
      </dgm:t>
    </dgm:pt>
    <dgm:pt modelId="{FD73A781-5E14-45E8-A645-FFF7D5793BC7}">
      <dgm:prSet phldrT="[Text]"/>
      <dgm:spPr/>
      <dgm:t>
        <a:bodyPr/>
        <a:lstStyle/>
        <a:p>
          <a:r>
            <a:rPr lang="en-US" dirty="0" smtClean="0"/>
            <a:t>Nucleic Acids</a:t>
          </a:r>
          <a:endParaRPr lang="en-IN" dirty="0"/>
        </a:p>
      </dgm:t>
    </dgm:pt>
    <dgm:pt modelId="{4DA06A1E-6706-4D57-A691-A107492AC06B}" type="parTrans" cxnId="{304002F0-13ED-4BCF-A5B3-DCD7301DD5F4}">
      <dgm:prSet/>
      <dgm:spPr/>
      <dgm:t>
        <a:bodyPr/>
        <a:lstStyle/>
        <a:p>
          <a:endParaRPr lang="en-IN"/>
        </a:p>
      </dgm:t>
    </dgm:pt>
    <dgm:pt modelId="{4FC774E1-7286-48C0-8FB0-5D814B8A1F82}" type="sibTrans" cxnId="{304002F0-13ED-4BCF-A5B3-DCD7301DD5F4}">
      <dgm:prSet/>
      <dgm:spPr/>
      <dgm:t>
        <a:bodyPr/>
        <a:lstStyle/>
        <a:p>
          <a:endParaRPr lang="en-IN"/>
        </a:p>
      </dgm:t>
    </dgm:pt>
    <dgm:pt modelId="{C2C27F4B-2FA1-42FF-BE0F-89B0128BBCD6}">
      <dgm:prSet phldrT="[Text]"/>
      <dgm:spPr/>
      <dgm:t>
        <a:bodyPr/>
        <a:lstStyle/>
        <a:p>
          <a:pPr algn="l"/>
          <a:r>
            <a:rPr lang="en-US" dirty="0" smtClean="0"/>
            <a:t>Amino acids</a:t>
          </a:r>
          <a:endParaRPr lang="en-IN" dirty="0"/>
        </a:p>
      </dgm:t>
    </dgm:pt>
    <dgm:pt modelId="{A6ADDCCA-974B-4B93-8717-8FEDE6F1A1BA}" type="parTrans" cxnId="{F4E6626F-6407-49DD-ADA2-DAF96DCC3243}">
      <dgm:prSet/>
      <dgm:spPr/>
      <dgm:t>
        <a:bodyPr/>
        <a:lstStyle/>
        <a:p>
          <a:endParaRPr lang="en-IN"/>
        </a:p>
      </dgm:t>
    </dgm:pt>
    <dgm:pt modelId="{78C896DB-90F0-4C88-9085-9C924F1D1284}" type="sibTrans" cxnId="{F4E6626F-6407-49DD-ADA2-DAF96DCC3243}">
      <dgm:prSet/>
      <dgm:spPr/>
      <dgm:t>
        <a:bodyPr/>
        <a:lstStyle/>
        <a:p>
          <a:endParaRPr lang="en-IN"/>
        </a:p>
      </dgm:t>
    </dgm:pt>
    <dgm:pt modelId="{B729D7F2-F38D-4422-9E3D-4C0497A07DCD}">
      <dgm:prSet phldrT="[Text]"/>
      <dgm:spPr/>
      <dgm:t>
        <a:bodyPr/>
        <a:lstStyle/>
        <a:p>
          <a:pPr algn="l"/>
          <a:r>
            <a:rPr lang="en-US" dirty="0" smtClean="0"/>
            <a:t>Nucleotides</a:t>
          </a:r>
          <a:endParaRPr lang="en-IN" dirty="0"/>
        </a:p>
      </dgm:t>
    </dgm:pt>
    <dgm:pt modelId="{74E24FFF-9597-4D73-B1E8-0EE07B6763D8}" type="parTrans" cxnId="{87B7873D-DC8F-4422-ACA0-90841BF5DD09}">
      <dgm:prSet/>
      <dgm:spPr/>
      <dgm:t>
        <a:bodyPr/>
        <a:lstStyle/>
        <a:p>
          <a:endParaRPr lang="en-IN"/>
        </a:p>
      </dgm:t>
    </dgm:pt>
    <dgm:pt modelId="{62C4F2AA-94E8-4CCC-8B55-44599D675950}" type="sibTrans" cxnId="{87B7873D-DC8F-4422-ACA0-90841BF5DD09}">
      <dgm:prSet/>
      <dgm:spPr/>
      <dgm:t>
        <a:bodyPr/>
        <a:lstStyle/>
        <a:p>
          <a:endParaRPr lang="en-IN"/>
        </a:p>
      </dgm:t>
    </dgm:pt>
    <dgm:pt modelId="{48BE4215-11FA-49A9-A8F5-11EDB86B2CF5}" type="pres">
      <dgm:prSet presAssocID="{E47BA3AC-BE56-4769-B897-1174374B1729}" presName="Name0" presStyleCnt="0">
        <dgm:presLayoutVars>
          <dgm:dir/>
          <dgm:animLvl val="lvl"/>
          <dgm:resizeHandles val="exact"/>
        </dgm:presLayoutVars>
      </dgm:prSet>
      <dgm:spPr/>
      <dgm:t>
        <a:bodyPr/>
        <a:lstStyle/>
        <a:p>
          <a:endParaRPr lang="en-IN"/>
        </a:p>
      </dgm:t>
    </dgm:pt>
    <dgm:pt modelId="{4300C08A-757F-4111-894B-179326396610}" type="pres">
      <dgm:prSet presAssocID="{9EC8EACE-4C76-41B1-A8E1-250F61F76F04}" presName="linNode" presStyleCnt="0"/>
      <dgm:spPr/>
    </dgm:pt>
    <dgm:pt modelId="{4A04BDEB-F2EB-4040-853A-1B4CE41CB764}" type="pres">
      <dgm:prSet presAssocID="{9EC8EACE-4C76-41B1-A8E1-250F61F76F04}" presName="parentText" presStyleLbl="node1" presStyleIdx="0" presStyleCnt="4">
        <dgm:presLayoutVars>
          <dgm:chMax val="1"/>
          <dgm:bulletEnabled val="1"/>
        </dgm:presLayoutVars>
      </dgm:prSet>
      <dgm:spPr/>
      <dgm:t>
        <a:bodyPr/>
        <a:lstStyle/>
        <a:p>
          <a:endParaRPr lang="en-IN"/>
        </a:p>
      </dgm:t>
    </dgm:pt>
    <dgm:pt modelId="{FA4C9EA3-C15B-4F62-A087-26766146655B}" type="pres">
      <dgm:prSet presAssocID="{9EC8EACE-4C76-41B1-A8E1-250F61F76F04}" presName="descendantText" presStyleLbl="alignAccFollowNode1" presStyleIdx="0" presStyleCnt="4">
        <dgm:presLayoutVars>
          <dgm:bulletEnabled val="1"/>
        </dgm:presLayoutVars>
      </dgm:prSet>
      <dgm:spPr/>
      <dgm:t>
        <a:bodyPr/>
        <a:lstStyle/>
        <a:p>
          <a:endParaRPr lang="en-IN"/>
        </a:p>
      </dgm:t>
    </dgm:pt>
    <dgm:pt modelId="{0C49BB10-A4A0-4F09-9C46-F0EC86978F95}" type="pres">
      <dgm:prSet presAssocID="{8C35C5E5-3704-4652-81E9-A3EC7462B5B6}" presName="sp" presStyleCnt="0"/>
      <dgm:spPr/>
    </dgm:pt>
    <dgm:pt modelId="{3225C2FB-16EA-4183-86D9-8A708A4EFB2C}" type="pres">
      <dgm:prSet presAssocID="{443299FA-8D9E-4EA1-968B-104EADCF1065}" presName="linNode" presStyleCnt="0"/>
      <dgm:spPr/>
    </dgm:pt>
    <dgm:pt modelId="{25642773-A632-4F68-B7CA-CCB0FE71034E}" type="pres">
      <dgm:prSet presAssocID="{443299FA-8D9E-4EA1-968B-104EADCF1065}" presName="parentText" presStyleLbl="node1" presStyleIdx="1" presStyleCnt="4">
        <dgm:presLayoutVars>
          <dgm:chMax val="1"/>
          <dgm:bulletEnabled val="1"/>
        </dgm:presLayoutVars>
      </dgm:prSet>
      <dgm:spPr/>
      <dgm:t>
        <a:bodyPr/>
        <a:lstStyle/>
        <a:p>
          <a:endParaRPr lang="en-IN"/>
        </a:p>
      </dgm:t>
    </dgm:pt>
    <dgm:pt modelId="{EE7B26E6-DC8A-4233-91DC-F1188A0781BD}" type="pres">
      <dgm:prSet presAssocID="{443299FA-8D9E-4EA1-968B-104EADCF1065}" presName="descendantText" presStyleLbl="alignAccFollowNode1" presStyleIdx="1" presStyleCnt="4">
        <dgm:presLayoutVars>
          <dgm:bulletEnabled val="1"/>
        </dgm:presLayoutVars>
      </dgm:prSet>
      <dgm:spPr/>
      <dgm:t>
        <a:bodyPr/>
        <a:lstStyle/>
        <a:p>
          <a:endParaRPr lang="en-IN"/>
        </a:p>
      </dgm:t>
    </dgm:pt>
    <dgm:pt modelId="{5BF2E259-DB4E-49ED-A2FF-BDA956FFC798}" type="pres">
      <dgm:prSet presAssocID="{73C05F89-D5EF-471F-AB8B-FE0020AD3124}" presName="sp" presStyleCnt="0"/>
      <dgm:spPr/>
    </dgm:pt>
    <dgm:pt modelId="{24211325-4503-4D68-AA9D-2757F6797D1A}" type="pres">
      <dgm:prSet presAssocID="{1DD1FEA0-D555-4321-A877-E393D5F2A0F7}" presName="linNode" presStyleCnt="0"/>
      <dgm:spPr/>
    </dgm:pt>
    <dgm:pt modelId="{AEFB880A-5BB0-4397-AFB3-5DC4F3AE891E}" type="pres">
      <dgm:prSet presAssocID="{1DD1FEA0-D555-4321-A877-E393D5F2A0F7}" presName="parentText" presStyleLbl="node1" presStyleIdx="2" presStyleCnt="4">
        <dgm:presLayoutVars>
          <dgm:chMax val="1"/>
          <dgm:bulletEnabled val="1"/>
        </dgm:presLayoutVars>
      </dgm:prSet>
      <dgm:spPr/>
      <dgm:t>
        <a:bodyPr/>
        <a:lstStyle/>
        <a:p>
          <a:endParaRPr lang="en-IN"/>
        </a:p>
      </dgm:t>
    </dgm:pt>
    <dgm:pt modelId="{ECCA5A7F-44A3-4D31-B1D3-87FB58449CB1}" type="pres">
      <dgm:prSet presAssocID="{1DD1FEA0-D555-4321-A877-E393D5F2A0F7}" presName="descendantText" presStyleLbl="alignAccFollowNode1" presStyleIdx="2" presStyleCnt="4">
        <dgm:presLayoutVars>
          <dgm:bulletEnabled val="1"/>
        </dgm:presLayoutVars>
      </dgm:prSet>
      <dgm:spPr/>
      <dgm:t>
        <a:bodyPr/>
        <a:lstStyle/>
        <a:p>
          <a:endParaRPr lang="en-IN"/>
        </a:p>
      </dgm:t>
    </dgm:pt>
    <dgm:pt modelId="{6A4527FF-B37E-4701-B46F-59B7F6B1D5A6}" type="pres">
      <dgm:prSet presAssocID="{A0D6B299-A731-4760-B9A2-08A64B60240F}" presName="sp" presStyleCnt="0"/>
      <dgm:spPr/>
    </dgm:pt>
    <dgm:pt modelId="{EE99B27C-8C06-4B85-997A-B2B95D43E272}" type="pres">
      <dgm:prSet presAssocID="{FD73A781-5E14-45E8-A645-FFF7D5793BC7}" presName="linNode" presStyleCnt="0"/>
      <dgm:spPr/>
    </dgm:pt>
    <dgm:pt modelId="{1705F522-B36C-4BB9-BCE3-9278D3E0A990}" type="pres">
      <dgm:prSet presAssocID="{FD73A781-5E14-45E8-A645-FFF7D5793BC7}" presName="parentText" presStyleLbl="node1" presStyleIdx="3" presStyleCnt="4">
        <dgm:presLayoutVars>
          <dgm:chMax val="1"/>
          <dgm:bulletEnabled val="1"/>
        </dgm:presLayoutVars>
      </dgm:prSet>
      <dgm:spPr/>
      <dgm:t>
        <a:bodyPr/>
        <a:lstStyle/>
        <a:p>
          <a:endParaRPr lang="en-IN"/>
        </a:p>
      </dgm:t>
    </dgm:pt>
    <dgm:pt modelId="{598166D6-975C-4BB9-BD8D-8327D471AB3B}" type="pres">
      <dgm:prSet presAssocID="{FD73A781-5E14-45E8-A645-FFF7D5793BC7}" presName="descendantText" presStyleLbl="alignAccFollowNode1" presStyleIdx="3" presStyleCnt="4">
        <dgm:presLayoutVars>
          <dgm:bulletEnabled val="1"/>
        </dgm:presLayoutVars>
      </dgm:prSet>
      <dgm:spPr/>
      <dgm:t>
        <a:bodyPr/>
        <a:lstStyle/>
        <a:p>
          <a:endParaRPr lang="en-IN"/>
        </a:p>
      </dgm:t>
    </dgm:pt>
  </dgm:ptLst>
  <dgm:cxnLst>
    <dgm:cxn modelId="{D6EE5775-9F5C-4139-9C6B-6B61BDDF81D5}" type="presOf" srcId="{28320D42-6708-4F06-9F28-7F41FBDF7638}" destId="{EE7B26E6-DC8A-4233-91DC-F1188A0781BD}" srcOrd="0" destOrd="0" presId="urn:microsoft.com/office/officeart/2005/8/layout/vList5"/>
    <dgm:cxn modelId="{F4E6626F-6407-49DD-ADA2-DAF96DCC3243}" srcId="{1DD1FEA0-D555-4321-A877-E393D5F2A0F7}" destId="{C2C27F4B-2FA1-42FF-BE0F-89B0128BBCD6}" srcOrd="0" destOrd="0" parTransId="{A6ADDCCA-974B-4B93-8717-8FEDE6F1A1BA}" sibTransId="{78C896DB-90F0-4C88-9085-9C924F1D1284}"/>
    <dgm:cxn modelId="{87B7873D-DC8F-4422-ACA0-90841BF5DD09}" srcId="{FD73A781-5E14-45E8-A645-FFF7D5793BC7}" destId="{B729D7F2-F38D-4422-9E3D-4C0497A07DCD}" srcOrd="0" destOrd="0" parTransId="{74E24FFF-9597-4D73-B1E8-0EE07B6763D8}" sibTransId="{62C4F2AA-94E8-4CCC-8B55-44599D675950}"/>
    <dgm:cxn modelId="{67C5F334-2F71-4007-B407-EC414DC0637A}" type="presOf" srcId="{FD73A781-5E14-45E8-A645-FFF7D5793BC7}" destId="{1705F522-B36C-4BB9-BCE3-9278D3E0A990}" srcOrd="0" destOrd="0" presId="urn:microsoft.com/office/officeart/2005/8/layout/vList5"/>
    <dgm:cxn modelId="{AEC8EB7C-A763-413C-AD2F-D3020C7CD4F9}" srcId="{9EC8EACE-4C76-41B1-A8E1-250F61F76F04}" destId="{99ACBFA5-AC56-400B-8FA8-0837D91B2FD3}" srcOrd="0" destOrd="0" parTransId="{74311948-ECDF-446E-9F2E-01CF70983911}" sibTransId="{8CD6F685-F520-41EC-9819-B3D54F589886}"/>
    <dgm:cxn modelId="{0E83AC70-4E71-4BF3-8FEB-26FAB5352DAB}" type="presOf" srcId="{9EC8EACE-4C76-41B1-A8E1-250F61F76F04}" destId="{4A04BDEB-F2EB-4040-853A-1B4CE41CB764}" srcOrd="0" destOrd="0" presId="urn:microsoft.com/office/officeart/2005/8/layout/vList5"/>
    <dgm:cxn modelId="{3A7EF59E-D14E-4BEC-A50C-06CDBF6166DE}" type="presOf" srcId="{C2C27F4B-2FA1-42FF-BE0F-89B0128BBCD6}" destId="{ECCA5A7F-44A3-4D31-B1D3-87FB58449CB1}" srcOrd="0" destOrd="0" presId="urn:microsoft.com/office/officeart/2005/8/layout/vList5"/>
    <dgm:cxn modelId="{BDB195D6-30BE-4F64-8E20-780AB5965040}" srcId="{E47BA3AC-BE56-4769-B897-1174374B1729}" destId="{9EC8EACE-4C76-41B1-A8E1-250F61F76F04}" srcOrd="0" destOrd="0" parTransId="{87867362-0C09-4E23-80DC-109E5F3E38FF}" sibTransId="{8C35C5E5-3704-4652-81E9-A3EC7462B5B6}"/>
    <dgm:cxn modelId="{2A38D1CC-2F46-4B09-9782-93B9843ED14E}" type="presOf" srcId="{E47BA3AC-BE56-4769-B897-1174374B1729}" destId="{48BE4215-11FA-49A9-A8F5-11EDB86B2CF5}" srcOrd="0" destOrd="0" presId="urn:microsoft.com/office/officeart/2005/8/layout/vList5"/>
    <dgm:cxn modelId="{15097CE2-8972-434D-A7C5-E468F5D4E787}" type="presOf" srcId="{99ACBFA5-AC56-400B-8FA8-0837D91B2FD3}" destId="{FA4C9EA3-C15B-4F62-A087-26766146655B}" srcOrd="0" destOrd="0" presId="urn:microsoft.com/office/officeart/2005/8/layout/vList5"/>
    <dgm:cxn modelId="{A3368629-EF80-4F29-BF2E-1D739DA2DE70}" type="presOf" srcId="{443299FA-8D9E-4EA1-968B-104EADCF1065}" destId="{25642773-A632-4F68-B7CA-CCB0FE71034E}" srcOrd="0" destOrd="0" presId="urn:microsoft.com/office/officeart/2005/8/layout/vList5"/>
    <dgm:cxn modelId="{047DAC44-B1CC-4875-9379-F3EA73CA88DC}" type="presOf" srcId="{1DD1FEA0-D555-4321-A877-E393D5F2A0F7}" destId="{AEFB880A-5BB0-4397-AFB3-5DC4F3AE891E}" srcOrd="0" destOrd="0" presId="urn:microsoft.com/office/officeart/2005/8/layout/vList5"/>
    <dgm:cxn modelId="{304002F0-13ED-4BCF-A5B3-DCD7301DD5F4}" srcId="{E47BA3AC-BE56-4769-B897-1174374B1729}" destId="{FD73A781-5E14-45E8-A645-FFF7D5793BC7}" srcOrd="3" destOrd="0" parTransId="{4DA06A1E-6706-4D57-A691-A107492AC06B}" sibTransId="{4FC774E1-7286-48C0-8FB0-5D814B8A1F82}"/>
    <dgm:cxn modelId="{FE677114-8BE6-4011-B8BD-510A68AAF024}" srcId="{443299FA-8D9E-4EA1-968B-104EADCF1065}" destId="{28320D42-6708-4F06-9F28-7F41FBDF7638}" srcOrd="0" destOrd="0" parTransId="{FB6908E6-E112-4827-9BF9-364A58474B4A}" sibTransId="{D9402035-3932-422A-A9CD-0C7E50093038}"/>
    <dgm:cxn modelId="{7DF1C4C3-9285-4343-83CB-A03CD94D13EE}" srcId="{E47BA3AC-BE56-4769-B897-1174374B1729}" destId="{443299FA-8D9E-4EA1-968B-104EADCF1065}" srcOrd="1" destOrd="0" parTransId="{F294ED05-FA6B-4470-B26D-9DA2A08EA0C4}" sibTransId="{73C05F89-D5EF-471F-AB8B-FE0020AD3124}"/>
    <dgm:cxn modelId="{75573B0E-0E12-4D24-A30A-898C8CFA54CC}" type="presOf" srcId="{B729D7F2-F38D-4422-9E3D-4C0497A07DCD}" destId="{598166D6-975C-4BB9-BD8D-8327D471AB3B}" srcOrd="0" destOrd="0" presId="urn:microsoft.com/office/officeart/2005/8/layout/vList5"/>
    <dgm:cxn modelId="{AC8BB2E3-3E1D-44CD-A0FE-B54799D6802E}" srcId="{E47BA3AC-BE56-4769-B897-1174374B1729}" destId="{1DD1FEA0-D555-4321-A877-E393D5F2A0F7}" srcOrd="2" destOrd="0" parTransId="{16163119-CA6D-4F8D-B00D-99ABA3C94732}" sibTransId="{A0D6B299-A731-4760-B9A2-08A64B60240F}"/>
    <dgm:cxn modelId="{B7E61BC4-41BB-4638-ABD3-1937B2DB010E}" type="presParOf" srcId="{48BE4215-11FA-49A9-A8F5-11EDB86B2CF5}" destId="{4300C08A-757F-4111-894B-179326396610}" srcOrd="0" destOrd="0" presId="urn:microsoft.com/office/officeart/2005/8/layout/vList5"/>
    <dgm:cxn modelId="{F8510CEE-55FA-4916-B6A1-1A7AF95214C1}" type="presParOf" srcId="{4300C08A-757F-4111-894B-179326396610}" destId="{4A04BDEB-F2EB-4040-853A-1B4CE41CB764}" srcOrd="0" destOrd="0" presId="urn:microsoft.com/office/officeart/2005/8/layout/vList5"/>
    <dgm:cxn modelId="{1824B336-AF24-467F-896C-A806E049E7F2}" type="presParOf" srcId="{4300C08A-757F-4111-894B-179326396610}" destId="{FA4C9EA3-C15B-4F62-A087-26766146655B}" srcOrd="1" destOrd="0" presId="urn:microsoft.com/office/officeart/2005/8/layout/vList5"/>
    <dgm:cxn modelId="{31EED125-BAA0-495B-B054-998DFE966AFB}" type="presParOf" srcId="{48BE4215-11FA-49A9-A8F5-11EDB86B2CF5}" destId="{0C49BB10-A4A0-4F09-9C46-F0EC86978F95}" srcOrd="1" destOrd="0" presId="urn:microsoft.com/office/officeart/2005/8/layout/vList5"/>
    <dgm:cxn modelId="{931FF658-D4B3-41AB-9CF1-16A0A806F905}" type="presParOf" srcId="{48BE4215-11FA-49A9-A8F5-11EDB86B2CF5}" destId="{3225C2FB-16EA-4183-86D9-8A708A4EFB2C}" srcOrd="2" destOrd="0" presId="urn:microsoft.com/office/officeart/2005/8/layout/vList5"/>
    <dgm:cxn modelId="{C0A328BB-3F5B-418D-B740-E677E12EBB67}" type="presParOf" srcId="{3225C2FB-16EA-4183-86D9-8A708A4EFB2C}" destId="{25642773-A632-4F68-B7CA-CCB0FE71034E}" srcOrd="0" destOrd="0" presId="urn:microsoft.com/office/officeart/2005/8/layout/vList5"/>
    <dgm:cxn modelId="{DFC78D47-27B5-4032-A868-BFEFD8BDE206}" type="presParOf" srcId="{3225C2FB-16EA-4183-86D9-8A708A4EFB2C}" destId="{EE7B26E6-DC8A-4233-91DC-F1188A0781BD}" srcOrd="1" destOrd="0" presId="urn:microsoft.com/office/officeart/2005/8/layout/vList5"/>
    <dgm:cxn modelId="{E03B7015-637C-44BC-B601-CB2512ED820B}" type="presParOf" srcId="{48BE4215-11FA-49A9-A8F5-11EDB86B2CF5}" destId="{5BF2E259-DB4E-49ED-A2FF-BDA956FFC798}" srcOrd="3" destOrd="0" presId="urn:microsoft.com/office/officeart/2005/8/layout/vList5"/>
    <dgm:cxn modelId="{3313D837-EDC8-450D-86EF-9F98639A1A52}" type="presParOf" srcId="{48BE4215-11FA-49A9-A8F5-11EDB86B2CF5}" destId="{24211325-4503-4D68-AA9D-2757F6797D1A}" srcOrd="4" destOrd="0" presId="urn:microsoft.com/office/officeart/2005/8/layout/vList5"/>
    <dgm:cxn modelId="{EC38DC36-0CD4-4E1A-A002-B6284E733B03}" type="presParOf" srcId="{24211325-4503-4D68-AA9D-2757F6797D1A}" destId="{AEFB880A-5BB0-4397-AFB3-5DC4F3AE891E}" srcOrd="0" destOrd="0" presId="urn:microsoft.com/office/officeart/2005/8/layout/vList5"/>
    <dgm:cxn modelId="{B6BA8AB0-6261-4AA1-B711-3EDACDAAE522}" type="presParOf" srcId="{24211325-4503-4D68-AA9D-2757F6797D1A}" destId="{ECCA5A7F-44A3-4D31-B1D3-87FB58449CB1}" srcOrd="1" destOrd="0" presId="urn:microsoft.com/office/officeart/2005/8/layout/vList5"/>
    <dgm:cxn modelId="{C33CE1AF-FDF7-4661-A819-789C8E26015E}" type="presParOf" srcId="{48BE4215-11FA-49A9-A8F5-11EDB86B2CF5}" destId="{6A4527FF-B37E-4701-B46F-59B7F6B1D5A6}" srcOrd="5" destOrd="0" presId="urn:microsoft.com/office/officeart/2005/8/layout/vList5"/>
    <dgm:cxn modelId="{8E2E0AC8-0526-4741-95B2-B67DD45A78AF}" type="presParOf" srcId="{48BE4215-11FA-49A9-A8F5-11EDB86B2CF5}" destId="{EE99B27C-8C06-4B85-997A-B2B95D43E272}" srcOrd="6" destOrd="0" presId="urn:microsoft.com/office/officeart/2005/8/layout/vList5"/>
    <dgm:cxn modelId="{0D37C2DA-7788-42AD-BA26-B24EAC693FDB}" type="presParOf" srcId="{EE99B27C-8C06-4B85-997A-B2B95D43E272}" destId="{1705F522-B36C-4BB9-BCE3-9278D3E0A990}" srcOrd="0" destOrd="0" presId="urn:microsoft.com/office/officeart/2005/8/layout/vList5"/>
    <dgm:cxn modelId="{B3F4160D-AF22-4CF5-9B1D-D0EE0989CEBE}" type="presParOf" srcId="{EE99B27C-8C06-4B85-997A-B2B95D43E272}" destId="{598166D6-975C-4BB9-BD8D-8327D471AB3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C9EA3-C15B-4F62-A087-26766146655B}">
      <dsp:nvSpPr>
        <dsp:cNvPr id="0" name=""/>
        <dsp:cNvSpPr/>
      </dsp:nvSpPr>
      <dsp:spPr>
        <a:xfrm rot="5400000">
          <a:off x="5252720" y="-2209640"/>
          <a:ext cx="668429" cy="525829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err="1" smtClean="0"/>
            <a:t>Monosaccharides</a:t>
          </a:r>
          <a:endParaRPr lang="en-IN" sz="3300" kern="1200" dirty="0"/>
        </a:p>
      </dsp:txBody>
      <dsp:txXfrm rot="-5400000">
        <a:off x="2957789" y="117921"/>
        <a:ext cx="5225661" cy="603169"/>
      </dsp:txXfrm>
    </dsp:sp>
    <dsp:sp modelId="{4A04BDEB-F2EB-4040-853A-1B4CE41CB764}">
      <dsp:nvSpPr>
        <dsp:cNvPr id="0" name=""/>
        <dsp:cNvSpPr/>
      </dsp:nvSpPr>
      <dsp:spPr>
        <a:xfrm>
          <a:off x="0" y="1737"/>
          <a:ext cx="2957789" cy="8355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Carbohydrates</a:t>
          </a:r>
          <a:endParaRPr lang="en-IN" sz="3200" kern="1200" dirty="0"/>
        </a:p>
      </dsp:txBody>
      <dsp:txXfrm>
        <a:off x="40788" y="42525"/>
        <a:ext cx="2876213" cy="753960"/>
      </dsp:txXfrm>
    </dsp:sp>
    <dsp:sp modelId="{EE7B26E6-DC8A-4233-91DC-F1188A0781BD}">
      <dsp:nvSpPr>
        <dsp:cNvPr id="0" name=""/>
        <dsp:cNvSpPr/>
      </dsp:nvSpPr>
      <dsp:spPr>
        <a:xfrm rot="5400000">
          <a:off x="5252720" y="-1332327"/>
          <a:ext cx="668429" cy="525829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smtClean="0"/>
            <a:t>Fatty Acids, </a:t>
          </a:r>
          <a:r>
            <a:rPr lang="en-US" sz="3300" kern="1200" dirty="0" err="1" smtClean="0"/>
            <a:t>Glycerols</a:t>
          </a:r>
          <a:endParaRPr lang="en-IN" sz="3300" kern="1200" dirty="0"/>
        </a:p>
      </dsp:txBody>
      <dsp:txXfrm rot="-5400000">
        <a:off x="2957789" y="995234"/>
        <a:ext cx="5225661" cy="603169"/>
      </dsp:txXfrm>
    </dsp:sp>
    <dsp:sp modelId="{25642773-A632-4F68-B7CA-CCB0FE71034E}">
      <dsp:nvSpPr>
        <dsp:cNvPr id="0" name=""/>
        <dsp:cNvSpPr/>
      </dsp:nvSpPr>
      <dsp:spPr>
        <a:xfrm>
          <a:off x="0" y="879050"/>
          <a:ext cx="2957789" cy="8355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Lipids</a:t>
          </a:r>
          <a:endParaRPr lang="en-IN" sz="3200" kern="1200" dirty="0"/>
        </a:p>
      </dsp:txBody>
      <dsp:txXfrm>
        <a:off x="40788" y="919838"/>
        <a:ext cx="2876213" cy="753960"/>
      </dsp:txXfrm>
    </dsp:sp>
    <dsp:sp modelId="{ECCA5A7F-44A3-4D31-B1D3-87FB58449CB1}">
      <dsp:nvSpPr>
        <dsp:cNvPr id="0" name=""/>
        <dsp:cNvSpPr/>
      </dsp:nvSpPr>
      <dsp:spPr>
        <a:xfrm rot="5400000">
          <a:off x="5252720" y="-455013"/>
          <a:ext cx="668429" cy="525829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smtClean="0"/>
            <a:t>Amino acids</a:t>
          </a:r>
          <a:endParaRPr lang="en-IN" sz="3300" kern="1200" dirty="0"/>
        </a:p>
      </dsp:txBody>
      <dsp:txXfrm rot="-5400000">
        <a:off x="2957789" y="1872548"/>
        <a:ext cx="5225661" cy="603169"/>
      </dsp:txXfrm>
    </dsp:sp>
    <dsp:sp modelId="{AEFB880A-5BB0-4397-AFB3-5DC4F3AE891E}">
      <dsp:nvSpPr>
        <dsp:cNvPr id="0" name=""/>
        <dsp:cNvSpPr/>
      </dsp:nvSpPr>
      <dsp:spPr>
        <a:xfrm>
          <a:off x="0" y="1756363"/>
          <a:ext cx="2957789" cy="8355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Proteins</a:t>
          </a:r>
          <a:endParaRPr lang="en-IN" sz="3200" kern="1200" dirty="0"/>
        </a:p>
      </dsp:txBody>
      <dsp:txXfrm>
        <a:off x="40788" y="1797151"/>
        <a:ext cx="2876213" cy="753960"/>
      </dsp:txXfrm>
    </dsp:sp>
    <dsp:sp modelId="{598166D6-975C-4BB9-BD8D-8327D471AB3B}">
      <dsp:nvSpPr>
        <dsp:cNvPr id="0" name=""/>
        <dsp:cNvSpPr/>
      </dsp:nvSpPr>
      <dsp:spPr>
        <a:xfrm rot="5400000">
          <a:off x="5252720" y="422299"/>
          <a:ext cx="668429" cy="525829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smtClean="0"/>
            <a:t>Nucleotides</a:t>
          </a:r>
          <a:endParaRPr lang="en-IN" sz="3300" kern="1200" dirty="0"/>
        </a:p>
      </dsp:txBody>
      <dsp:txXfrm rot="-5400000">
        <a:off x="2957789" y="2749860"/>
        <a:ext cx="5225661" cy="603169"/>
      </dsp:txXfrm>
    </dsp:sp>
    <dsp:sp modelId="{1705F522-B36C-4BB9-BCE3-9278D3E0A990}">
      <dsp:nvSpPr>
        <dsp:cNvPr id="0" name=""/>
        <dsp:cNvSpPr/>
      </dsp:nvSpPr>
      <dsp:spPr>
        <a:xfrm>
          <a:off x="0" y="2633677"/>
          <a:ext cx="2957789" cy="8355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Nucleic Acids</a:t>
          </a:r>
          <a:endParaRPr lang="en-IN" sz="3200" kern="1200" dirty="0"/>
        </a:p>
      </dsp:txBody>
      <dsp:txXfrm>
        <a:off x="40788" y="2674465"/>
        <a:ext cx="2876213" cy="75396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19" tIns="47109" rIns="94219" bIns="47109" rtlCol="0"/>
          <a:lstStyle>
            <a:lvl1pPr algn="l">
              <a:defRPr sz="13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19" tIns="47109" rIns="94219" bIns="47109" rtlCol="0"/>
          <a:lstStyle>
            <a:lvl1pPr algn="r">
              <a:defRPr sz="1300"/>
            </a:lvl1pPr>
          </a:lstStyle>
          <a:p>
            <a:fld id="{019A3BE8-72B3-4BE9-A945-88EE8E737B19}" type="datetimeFigureOut">
              <a:rPr lang="en-US" smtClean="0"/>
              <a:pPr/>
              <a:t>04/21/2022</a:t>
            </a:fld>
            <a:endParaRPr lang="en-US"/>
          </a:p>
        </p:txBody>
      </p:sp>
      <p:sp>
        <p:nvSpPr>
          <p:cNvPr id="4" name="Slide Image Placeholder 3"/>
          <p:cNvSpPr>
            <a:spLocks noGrp="1" noRot="1" noChangeAspect="1"/>
          </p:cNvSpPr>
          <p:nvPr>
            <p:ph type="sldImg" idx="2"/>
          </p:nvPr>
        </p:nvSpPr>
        <p:spPr>
          <a:xfrm>
            <a:off x="1204913" y="704850"/>
            <a:ext cx="4692650" cy="3521075"/>
          </a:xfrm>
          <a:prstGeom prst="rect">
            <a:avLst/>
          </a:prstGeom>
          <a:noFill/>
          <a:ln w="12700">
            <a:solidFill>
              <a:prstClr val="black"/>
            </a:solidFill>
          </a:ln>
        </p:spPr>
        <p:txBody>
          <a:bodyPr vert="horz" lIns="94219" tIns="47109" rIns="94219" bIns="47109"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19" tIns="47109" rIns="94219" bIns="4710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7422"/>
            <a:ext cx="3077739" cy="469424"/>
          </a:xfrm>
          <a:prstGeom prst="rect">
            <a:avLst/>
          </a:prstGeom>
        </p:spPr>
        <p:txBody>
          <a:bodyPr vert="horz" lIns="94219" tIns="47109" rIns="94219" bIns="47109" rtlCol="0" anchor="b"/>
          <a:lstStyle>
            <a:lvl1pPr algn="l">
              <a:defRPr sz="13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19" tIns="47109" rIns="94219" bIns="47109" rtlCol="0" anchor="b"/>
          <a:lstStyle>
            <a:lvl1pPr algn="r">
              <a:defRPr sz="1300"/>
            </a:lvl1pPr>
          </a:lstStyle>
          <a:p>
            <a:fld id="{AFE72C06-DC75-4225-9845-6370B0FF7110}" type="slidenum">
              <a:rPr lang="en-US" smtClean="0"/>
              <a:pPr/>
              <a:t>‹#›</a:t>
            </a:fld>
            <a:endParaRPr lang="en-US"/>
          </a:p>
        </p:txBody>
      </p:sp>
    </p:spTree>
    <p:extLst>
      <p:ext uri="{BB962C8B-B14F-4D97-AF65-F5344CB8AC3E}">
        <p14:creationId xmlns:p14="http://schemas.microsoft.com/office/powerpoint/2010/main" val="3985229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orientation of the bond may be noted, too. </a:t>
            </a:r>
            <a:r>
              <a:rPr lang="en-IN" b="1" dirty="0" smtClean="0"/>
              <a:t>α-</a:t>
            </a:r>
            <a:r>
              <a:rPr lang="en-IN" dirty="0" smtClean="0"/>
              <a:t> and </a:t>
            </a:r>
            <a:r>
              <a:rPr lang="en-IN" b="1" dirty="0" smtClean="0"/>
              <a:t>β-</a:t>
            </a:r>
            <a:r>
              <a:rPr lang="en-IN" b="1" dirty="0" err="1" smtClean="0"/>
              <a:t>glycosidic</a:t>
            </a:r>
            <a:r>
              <a:rPr lang="en-IN" b="1" dirty="0" smtClean="0"/>
              <a:t> bonds</a:t>
            </a:r>
            <a:r>
              <a:rPr lang="en-IN" dirty="0" smtClean="0"/>
              <a:t> are based on the</a:t>
            </a:r>
            <a:r>
              <a:rPr lang="en-IN" b="1" dirty="0" smtClean="0"/>
              <a:t> </a:t>
            </a:r>
            <a:r>
              <a:rPr lang="en-IN" dirty="0" err="1" smtClean="0"/>
              <a:t>stereocenter</a:t>
            </a:r>
            <a:r>
              <a:rPr lang="en-IN" dirty="0" smtClean="0"/>
              <a:t> furthest from saccharide C1. An α-</a:t>
            </a:r>
            <a:r>
              <a:rPr lang="en-IN" dirty="0" err="1" smtClean="0"/>
              <a:t>glycosidic</a:t>
            </a:r>
            <a:r>
              <a:rPr lang="en-IN" dirty="0" smtClean="0"/>
              <a:t> bond occurs when both carbons share the same stereochemistry. Β-</a:t>
            </a:r>
            <a:r>
              <a:rPr lang="en-IN" dirty="0" err="1" smtClean="0"/>
              <a:t>glycosidic</a:t>
            </a:r>
            <a:r>
              <a:rPr lang="en-IN" dirty="0" smtClean="0"/>
              <a:t> bond forms when the two carbons have different stereochemistry.</a:t>
            </a:r>
            <a:endParaRPr lang="en-IN" dirty="0"/>
          </a:p>
        </p:txBody>
      </p:sp>
      <p:sp>
        <p:nvSpPr>
          <p:cNvPr id="4" name="Slide Number Placeholder 3"/>
          <p:cNvSpPr>
            <a:spLocks noGrp="1"/>
          </p:cNvSpPr>
          <p:nvPr>
            <p:ph type="sldNum" sz="quarter" idx="10"/>
          </p:nvPr>
        </p:nvSpPr>
        <p:spPr/>
        <p:txBody>
          <a:bodyPr/>
          <a:lstStyle/>
          <a:p>
            <a:fld id="{AFE72C06-DC75-4225-9845-6370B0FF7110}" type="slidenum">
              <a:rPr lang="en-US" smtClean="0"/>
              <a:pPr/>
              <a:t>26</a:t>
            </a:fld>
            <a:endParaRPr lang="en-US"/>
          </a:p>
        </p:txBody>
      </p:sp>
    </p:spTree>
    <p:extLst>
      <p:ext uri="{BB962C8B-B14F-4D97-AF65-F5344CB8AC3E}">
        <p14:creationId xmlns:p14="http://schemas.microsoft.com/office/powerpoint/2010/main" val="146043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Starch and glycogen serve as short-term energy stores in plants and animals, respectively.</a:t>
            </a:r>
            <a:endParaRPr lang="en-IN" dirty="0"/>
          </a:p>
        </p:txBody>
      </p:sp>
      <p:sp>
        <p:nvSpPr>
          <p:cNvPr id="4" name="Slide Number Placeholder 3"/>
          <p:cNvSpPr>
            <a:spLocks noGrp="1"/>
          </p:cNvSpPr>
          <p:nvPr>
            <p:ph type="sldNum" sz="quarter" idx="10"/>
          </p:nvPr>
        </p:nvSpPr>
        <p:spPr/>
        <p:txBody>
          <a:bodyPr/>
          <a:lstStyle/>
          <a:p>
            <a:fld id="{AFE72C06-DC75-4225-9845-6370B0FF7110}" type="slidenum">
              <a:rPr lang="en-US" smtClean="0"/>
              <a:pPr/>
              <a:t>31</a:t>
            </a:fld>
            <a:endParaRPr lang="en-US"/>
          </a:p>
        </p:txBody>
      </p:sp>
    </p:spTree>
    <p:extLst>
      <p:ext uri="{BB962C8B-B14F-4D97-AF65-F5344CB8AC3E}">
        <p14:creationId xmlns:p14="http://schemas.microsoft.com/office/powerpoint/2010/main" val="19298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F5A3D9-26FB-4D82-A0D5-4B958998D4DA}" type="slidenum">
              <a:rPr lang="en-US"/>
              <a:pPr/>
              <a:t>53</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782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Fluidity of fats depend on the length and saturation of the fatty acid chains </a:t>
            </a:r>
            <a:endParaRPr lang="en-US" sz="1050" b="1" i="1" dirty="0" smtClean="0"/>
          </a:p>
          <a:p>
            <a:endParaRPr lang="en-IN" dirty="0"/>
          </a:p>
        </p:txBody>
      </p:sp>
      <p:sp>
        <p:nvSpPr>
          <p:cNvPr id="4" name="Slide Number Placeholder 3"/>
          <p:cNvSpPr>
            <a:spLocks noGrp="1"/>
          </p:cNvSpPr>
          <p:nvPr>
            <p:ph type="sldNum" sz="quarter" idx="10"/>
          </p:nvPr>
        </p:nvSpPr>
        <p:spPr/>
        <p:txBody>
          <a:bodyPr/>
          <a:lstStyle/>
          <a:p>
            <a:fld id="{AFE72C06-DC75-4225-9845-6370B0FF7110}" type="slidenum">
              <a:rPr lang="en-US" smtClean="0"/>
              <a:pPr/>
              <a:t>64</a:t>
            </a:fld>
            <a:endParaRPr lang="en-US"/>
          </a:p>
        </p:txBody>
      </p:sp>
    </p:spTree>
    <p:extLst>
      <p:ext uri="{BB962C8B-B14F-4D97-AF65-F5344CB8AC3E}">
        <p14:creationId xmlns:p14="http://schemas.microsoft.com/office/powerpoint/2010/main" val="1677472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itchFamily="34" charset="0"/>
              <a:buChar char="•"/>
            </a:pPr>
            <a:r>
              <a:rPr lang="en-IN" sz="1200" dirty="0" smtClean="0">
                <a:solidFill>
                  <a:srgbClr val="0000FF"/>
                </a:solidFill>
              </a:rPr>
              <a:t>they serve as fuel molecules</a:t>
            </a:r>
            <a:r>
              <a:rPr lang="en-IN" sz="1200" smtClean="0">
                <a:solidFill>
                  <a:srgbClr val="0000FF"/>
                </a:solidFill>
              </a:rPr>
              <a:t>, highly </a:t>
            </a:r>
            <a:r>
              <a:rPr lang="en-IN" sz="1200" dirty="0" smtClean="0">
                <a:solidFill>
                  <a:srgbClr val="0000FF"/>
                </a:solidFill>
              </a:rPr>
              <a:t>concentrated energy stores</a:t>
            </a:r>
            <a:r>
              <a:rPr lang="en-IN" sz="1200" smtClean="0">
                <a:solidFill>
                  <a:srgbClr val="0000FF"/>
                </a:solidFill>
              </a:rPr>
              <a:t>, signal </a:t>
            </a:r>
            <a:r>
              <a:rPr lang="en-IN" sz="1200" dirty="0" smtClean="0">
                <a:solidFill>
                  <a:srgbClr val="0000FF"/>
                </a:solidFill>
              </a:rPr>
              <a:t>molecules, </a:t>
            </a:r>
            <a:r>
              <a:rPr lang="en-IN" sz="1200" smtClean="0">
                <a:solidFill>
                  <a:srgbClr val="0000FF"/>
                </a:solidFill>
              </a:rPr>
              <a:t>and  components </a:t>
            </a:r>
            <a:r>
              <a:rPr lang="en-IN" sz="1200" dirty="0" smtClean="0">
                <a:solidFill>
                  <a:srgbClr val="0000FF"/>
                </a:solidFill>
              </a:rPr>
              <a:t>of membranes.</a:t>
            </a:r>
          </a:p>
          <a:p>
            <a:endParaRPr lang="en-IN" dirty="0"/>
          </a:p>
        </p:txBody>
      </p:sp>
      <p:sp>
        <p:nvSpPr>
          <p:cNvPr id="4" name="Slide Number Placeholder 3"/>
          <p:cNvSpPr>
            <a:spLocks noGrp="1"/>
          </p:cNvSpPr>
          <p:nvPr>
            <p:ph type="sldNum" sz="quarter" idx="10"/>
          </p:nvPr>
        </p:nvSpPr>
        <p:spPr/>
        <p:txBody>
          <a:bodyPr/>
          <a:lstStyle/>
          <a:p>
            <a:fld id="{AFE72C06-DC75-4225-9845-6370B0FF7110}" type="slidenum">
              <a:rPr lang="en-US" smtClean="0"/>
              <a:pPr/>
              <a:t>67</a:t>
            </a:fld>
            <a:endParaRPr lang="en-US"/>
          </a:p>
        </p:txBody>
      </p:sp>
    </p:spTree>
    <p:extLst>
      <p:ext uri="{BB962C8B-B14F-4D97-AF65-F5344CB8AC3E}">
        <p14:creationId xmlns:p14="http://schemas.microsoft.com/office/powerpoint/2010/main" val="1171343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47DA7AD-1916-4343-92B1-7AB5BC925329}" type="datetimeFigureOut">
              <a:rPr lang="en-US" smtClean="0"/>
              <a:pPr/>
              <a:t>04/21/2022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07CCFF-794D-4B53-A243-B1B1582A3776}" type="slidenum">
              <a:rPr lang="en-US" smtClean="0"/>
              <a:pPr/>
              <a:t>‹#›</a:t>
            </a:fld>
            <a:endParaRPr lang="en-US"/>
          </a:p>
        </p:txBody>
      </p:sp>
    </p:spTree>
    <p:extLst>
      <p:ext uri="{BB962C8B-B14F-4D97-AF65-F5344CB8AC3E}">
        <p14:creationId xmlns:p14="http://schemas.microsoft.com/office/powerpoint/2010/main" val="383337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7DA7AD-1916-4343-92B1-7AB5BC925329}" type="datetimeFigureOut">
              <a:rPr lang="en-US" smtClean="0"/>
              <a:pPr/>
              <a:t>04/21/2022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07CCFF-794D-4B53-A243-B1B1582A3776}" type="slidenum">
              <a:rPr lang="en-US" smtClean="0"/>
              <a:pPr/>
              <a:t>‹#›</a:t>
            </a:fld>
            <a:endParaRPr lang="en-US"/>
          </a:p>
        </p:txBody>
      </p:sp>
    </p:spTree>
    <p:extLst>
      <p:ext uri="{BB962C8B-B14F-4D97-AF65-F5344CB8AC3E}">
        <p14:creationId xmlns:p14="http://schemas.microsoft.com/office/powerpoint/2010/main" val="799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7DA7AD-1916-4343-92B1-7AB5BC925329}" type="datetimeFigureOut">
              <a:rPr lang="en-US" smtClean="0"/>
              <a:pPr/>
              <a:t>04/21/2022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07CCFF-794D-4B53-A243-B1B1582A3776}" type="slidenum">
              <a:rPr lang="en-US" smtClean="0"/>
              <a:pPr/>
              <a:t>‹#›</a:t>
            </a:fld>
            <a:endParaRPr lang="en-US"/>
          </a:p>
        </p:txBody>
      </p:sp>
    </p:spTree>
    <p:extLst>
      <p:ext uri="{BB962C8B-B14F-4D97-AF65-F5344CB8AC3E}">
        <p14:creationId xmlns:p14="http://schemas.microsoft.com/office/powerpoint/2010/main" val="1884576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7DA7AD-1916-4343-92B1-7AB5BC925329}" type="datetimeFigureOut">
              <a:rPr lang="en-US" smtClean="0"/>
              <a:pPr/>
              <a:t>04/21/2022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07CCFF-794D-4B53-A243-B1B1582A3776}" type="slidenum">
              <a:rPr lang="en-US" smtClean="0"/>
              <a:pPr/>
              <a:t>‹#›</a:t>
            </a:fld>
            <a:endParaRPr lang="en-US"/>
          </a:p>
        </p:txBody>
      </p:sp>
    </p:spTree>
    <p:extLst>
      <p:ext uri="{BB962C8B-B14F-4D97-AF65-F5344CB8AC3E}">
        <p14:creationId xmlns:p14="http://schemas.microsoft.com/office/powerpoint/2010/main" val="2117345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7DA7AD-1916-4343-92B1-7AB5BC925329}" type="datetimeFigureOut">
              <a:rPr lang="en-US" smtClean="0"/>
              <a:pPr/>
              <a:t>04/21/2022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07CCFF-794D-4B53-A243-B1B1582A3776}" type="slidenum">
              <a:rPr lang="en-US" smtClean="0"/>
              <a:pPr/>
              <a:t>‹#›</a:t>
            </a:fld>
            <a:endParaRPr lang="en-US"/>
          </a:p>
        </p:txBody>
      </p:sp>
    </p:spTree>
    <p:extLst>
      <p:ext uri="{BB962C8B-B14F-4D97-AF65-F5344CB8AC3E}">
        <p14:creationId xmlns:p14="http://schemas.microsoft.com/office/powerpoint/2010/main" val="3548325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47DA7AD-1916-4343-92B1-7AB5BC925329}" type="datetimeFigureOut">
              <a:rPr lang="en-US" smtClean="0"/>
              <a:pPr/>
              <a:t>04/21/2022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07CCFF-794D-4B53-A243-B1B1582A3776}" type="slidenum">
              <a:rPr lang="en-US" smtClean="0"/>
              <a:pPr/>
              <a:t>‹#›</a:t>
            </a:fld>
            <a:endParaRPr lang="en-US"/>
          </a:p>
        </p:txBody>
      </p:sp>
    </p:spTree>
    <p:extLst>
      <p:ext uri="{BB962C8B-B14F-4D97-AF65-F5344CB8AC3E}">
        <p14:creationId xmlns:p14="http://schemas.microsoft.com/office/powerpoint/2010/main" val="29011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47DA7AD-1916-4343-92B1-7AB5BC925329}" type="datetimeFigureOut">
              <a:rPr lang="en-US" smtClean="0"/>
              <a:pPr/>
              <a:t>04/21/2022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07CCFF-794D-4B53-A243-B1B1582A3776}" type="slidenum">
              <a:rPr lang="en-US" smtClean="0"/>
              <a:pPr/>
              <a:t>‹#›</a:t>
            </a:fld>
            <a:endParaRPr lang="en-US"/>
          </a:p>
        </p:txBody>
      </p:sp>
    </p:spTree>
    <p:extLst>
      <p:ext uri="{BB962C8B-B14F-4D97-AF65-F5344CB8AC3E}">
        <p14:creationId xmlns:p14="http://schemas.microsoft.com/office/powerpoint/2010/main" val="411434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47DA7AD-1916-4343-92B1-7AB5BC925329}" type="datetimeFigureOut">
              <a:rPr lang="en-US" smtClean="0"/>
              <a:pPr/>
              <a:t>04/21/2022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07CCFF-794D-4B53-A243-B1B1582A3776}" type="slidenum">
              <a:rPr lang="en-US" smtClean="0"/>
              <a:pPr/>
              <a:t>‹#›</a:t>
            </a:fld>
            <a:endParaRPr lang="en-US"/>
          </a:p>
        </p:txBody>
      </p:sp>
    </p:spTree>
    <p:extLst>
      <p:ext uri="{BB962C8B-B14F-4D97-AF65-F5344CB8AC3E}">
        <p14:creationId xmlns:p14="http://schemas.microsoft.com/office/powerpoint/2010/main" val="100611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7DA7AD-1916-4343-92B1-7AB5BC925329}" type="datetimeFigureOut">
              <a:rPr lang="en-US" smtClean="0"/>
              <a:pPr/>
              <a:t>04/21/2022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07CCFF-794D-4B53-A243-B1B1582A3776}" type="slidenum">
              <a:rPr lang="en-US" smtClean="0"/>
              <a:pPr/>
              <a:t>‹#›</a:t>
            </a:fld>
            <a:endParaRPr lang="en-US"/>
          </a:p>
        </p:txBody>
      </p:sp>
    </p:spTree>
    <p:extLst>
      <p:ext uri="{BB962C8B-B14F-4D97-AF65-F5344CB8AC3E}">
        <p14:creationId xmlns:p14="http://schemas.microsoft.com/office/powerpoint/2010/main" val="1624475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7DA7AD-1916-4343-92B1-7AB5BC925329}" type="datetimeFigureOut">
              <a:rPr lang="en-US" smtClean="0"/>
              <a:pPr/>
              <a:t>04/21/2022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07CCFF-794D-4B53-A243-B1B1582A3776}" type="slidenum">
              <a:rPr lang="en-US" smtClean="0"/>
              <a:pPr/>
              <a:t>‹#›</a:t>
            </a:fld>
            <a:endParaRPr lang="en-US"/>
          </a:p>
        </p:txBody>
      </p:sp>
    </p:spTree>
    <p:extLst>
      <p:ext uri="{BB962C8B-B14F-4D97-AF65-F5344CB8AC3E}">
        <p14:creationId xmlns:p14="http://schemas.microsoft.com/office/powerpoint/2010/main" val="284498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7DA7AD-1916-4343-92B1-7AB5BC925329}" type="datetimeFigureOut">
              <a:rPr lang="en-US" smtClean="0"/>
              <a:pPr/>
              <a:t>04/21/2022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07CCFF-794D-4B53-A243-B1B1582A3776}" type="slidenum">
              <a:rPr lang="en-US" smtClean="0"/>
              <a:pPr/>
              <a:t>‹#›</a:t>
            </a:fld>
            <a:endParaRPr lang="en-US"/>
          </a:p>
        </p:txBody>
      </p:sp>
    </p:spTree>
    <p:extLst>
      <p:ext uri="{BB962C8B-B14F-4D97-AF65-F5344CB8AC3E}">
        <p14:creationId xmlns:p14="http://schemas.microsoft.com/office/powerpoint/2010/main" val="3775858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7DA7AD-1916-4343-92B1-7AB5BC925329}" type="datetimeFigureOut">
              <a:rPr lang="en-US" smtClean="0"/>
              <a:pPr/>
              <a:t>04/21/2022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07CCFF-794D-4B53-A243-B1B1582A3776}" type="slidenum">
              <a:rPr lang="en-US" smtClean="0"/>
              <a:pPr/>
              <a:t>‹#›</a:t>
            </a:fld>
            <a:endParaRPr lang="en-US"/>
          </a:p>
        </p:txBody>
      </p:sp>
    </p:spTree>
    <p:extLst>
      <p:ext uri="{BB962C8B-B14F-4D97-AF65-F5344CB8AC3E}">
        <p14:creationId xmlns:p14="http://schemas.microsoft.com/office/powerpoint/2010/main" val="2506816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5.png"/><Relationship Id="rId4" Type="http://schemas.openxmlformats.org/officeDocument/2006/relationships/image" Target="../media/image14.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6.wmf"/></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1.wmf"/><Relationship Id="rId5" Type="http://schemas.openxmlformats.org/officeDocument/2006/relationships/oleObject" Target="../embeddings/oleObject5.bin"/><Relationship Id="rId4" Type="http://schemas.openxmlformats.org/officeDocument/2006/relationships/image" Target="../media/image20.wmf"/></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9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71800" y="1772816"/>
            <a:ext cx="3524298" cy="830997"/>
          </a:xfrm>
          <a:prstGeom prst="rect">
            <a:avLst/>
          </a:prstGeom>
          <a:noFill/>
        </p:spPr>
        <p:txBody>
          <a:bodyPr wrap="none" rtlCol="0">
            <a:spAutoFit/>
          </a:bodyPr>
          <a:lstStyle/>
          <a:p>
            <a:r>
              <a:rPr lang="en-US" sz="4800" b="1" dirty="0" smtClean="0">
                <a:solidFill>
                  <a:srgbClr val="0000FF"/>
                </a:solidFill>
              </a:rPr>
              <a:t>Biochemistry</a:t>
            </a:r>
            <a:endParaRPr lang="en-US" sz="4800" b="1" dirty="0">
              <a:solidFill>
                <a:srgbClr val="0000FF"/>
              </a:solidFill>
            </a:endParaRPr>
          </a:p>
        </p:txBody>
      </p:sp>
      <p:sp>
        <p:nvSpPr>
          <p:cNvPr id="3" name="TextBox 2"/>
          <p:cNvSpPr txBox="1"/>
          <p:nvPr/>
        </p:nvSpPr>
        <p:spPr>
          <a:xfrm>
            <a:off x="467544" y="3212976"/>
            <a:ext cx="8458200" cy="1754326"/>
          </a:xfrm>
          <a:prstGeom prst="rect">
            <a:avLst/>
          </a:prstGeom>
          <a:noFill/>
        </p:spPr>
        <p:txBody>
          <a:bodyPr wrap="square" rtlCol="0">
            <a:spAutoFit/>
          </a:bodyPr>
          <a:lstStyle/>
          <a:p>
            <a:r>
              <a:rPr lang="en-US" b="1" dirty="0">
                <a:solidFill>
                  <a:srgbClr val="C00000"/>
                </a:solidFill>
              </a:rPr>
              <a:t>Books</a:t>
            </a:r>
            <a:r>
              <a:rPr lang="en-US" b="1" dirty="0" smtClean="0">
                <a:solidFill>
                  <a:srgbClr val="C00000"/>
                </a:solidFill>
              </a:rPr>
              <a:t>:</a:t>
            </a:r>
          </a:p>
          <a:p>
            <a:endParaRPr lang="en-US" b="1" dirty="0">
              <a:solidFill>
                <a:srgbClr val="C00000"/>
              </a:solidFill>
            </a:endParaRPr>
          </a:p>
          <a:p>
            <a:pPr lvl="0"/>
            <a:r>
              <a:rPr lang="en-US" dirty="0">
                <a:solidFill>
                  <a:srgbClr val="C00000"/>
                </a:solidFill>
              </a:rPr>
              <a:t>1. </a:t>
            </a:r>
            <a:r>
              <a:rPr lang="en-US" dirty="0" err="1">
                <a:solidFill>
                  <a:srgbClr val="C00000"/>
                </a:solidFill>
              </a:rPr>
              <a:t>Lehninger</a:t>
            </a:r>
            <a:r>
              <a:rPr lang="en-US" dirty="0">
                <a:solidFill>
                  <a:srgbClr val="C00000"/>
                </a:solidFill>
              </a:rPr>
              <a:t> Principles of </a:t>
            </a:r>
            <a:r>
              <a:rPr lang="en-US" dirty="0" smtClean="0">
                <a:solidFill>
                  <a:srgbClr val="C00000"/>
                </a:solidFill>
              </a:rPr>
              <a:t>Biochemistry by David L. Nelson and Michael M. Cox, MacMillan </a:t>
            </a:r>
            <a:r>
              <a:rPr lang="en-US" dirty="0">
                <a:solidFill>
                  <a:srgbClr val="C00000"/>
                </a:solidFill>
              </a:rPr>
              <a:t>publishers</a:t>
            </a:r>
            <a:endParaRPr lang="en-IN" dirty="0">
              <a:solidFill>
                <a:srgbClr val="C00000"/>
              </a:solidFill>
            </a:endParaRPr>
          </a:p>
          <a:p>
            <a:endParaRPr lang="en-US" dirty="0">
              <a:solidFill>
                <a:srgbClr val="C00000"/>
              </a:solidFill>
            </a:endParaRPr>
          </a:p>
          <a:p>
            <a:r>
              <a:rPr lang="en-US" dirty="0">
                <a:solidFill>
                  <a:srgbClr val="C00000"/>
                </a:solidFill>
              </a:rPr>
              <a:t>2. </a:t>
            </a:r>
            <a:r>
              <a:rPr lang="en-US" dirty="0" smtClean="0">
                <a:solidFill>
                  <a:srgbClr val="C00000"/>
                </a:solidFill>
              </a:rPr>
              <a:t>Biochemistry by Jeremy M. berg, John L. </a:t>
            </a:r>
            <a:r>
              <a:rPr lang="en-US" dirty="0" err="1" smtClean="0">
                <a:solidFill>
                  <a:srgbClr val="C00000"/>
                </a:solidFill>
              </a:rPr>
              <a:t>Tymoczko</a:t>
            </a:r>
            <a:r>
              <a:rPr lang="en-US" dirty="0" smtClean="0">
                <a:solidFill>
                  <a:srgbClr val="C00000"/>
                </a:solidFill>
              </a:rPr>
              <a:t>, </a:t>
            </a:r>
            <a:r>
              <a:rPr lang="en-US" dirty="0" err="1" smtClean="0">
                <a:solidFill>
                  <a:srgbClr val="C00000"/>
                </a:solidFill>
              </a:rPr>
              <a:t>Lubert</a:t>
            </a:r>
            <a:r>
              <a:rPr lang="en-US" dirty="0" smtClean="0">
                <a:solidFill>
                  <a:srgbClr val="C00000"/>
                </a:solidFill>
              </a:rPr>
              <a:t> </a:t>
            </a:r>
            <a:r>
              <a:rPr lang="en-US" dirty="0" err="1" smtClean="0">
                <a:solidFill>
                  <a:srgbClr val="C00000"/>
                </a:solidFill>
              </a:rPr>
              <a:t>Stryer</a:t>
            </a:r>
            <a:endParaRPr lang="en-US" dirty="0">
              <a:solidFill>
                <a:srgbClr val="C00000"/>
              </a:solidFill>
            </a:endParaRPr>
          </a:p>
        </p:txBody>
      </p:sp>
    </p:spTree>
    <p:extLst>
      <p:ext uri="{BB962C8B-B14F-4D97-AF65-F5344CB8AC3E}">
        <p14:creationId xmlns:p14="http://schemas.microsoft.com/office/powerpoint/2010/main" val="2038466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2229544"/>
            <a:ext cx="7992888" cy="769441"/>
          </a:xfrm>
          <a:prstGeom prst="rect">
            <a:avLst/>
          </a:prstGeom>
          <a:noFill/>
        </p:spPr>
        <p:txBody>
          <a:bodyPr wrap="square" rtlCol="0">
            <a:spAutoFit/>
          </a:bodyPr>
          <a:lstStyle/>
          <a:p>
            <a:pPr algn="ctr"/>
            <a:r>
              <a:rPr lang="en-US" sz="4400" b="1" dirty="0" smtClean="0">
                <a:solidFill>
                  <a:srgbClr val="0000FF"/>
                </a:solidFill>
              </a:rPr>
              <a:t>Carbohydrates</a:t>
            </a:r>
            <a:endParaRPr lang="en-US" sz="4400" b="1" dirty="0">
              <a:solidFill>
                <a:srgbClr val="0000FF"/>
              </a:solidFill>
            </a:endParaRPr>
          </a:p>
        </p:txBody>
      </p:sp>
    </p:spTree>
    <p:extLst>
      <p:ext uri="{BB962C8B-B14F-4D97-AF65-F5344CB8AC3E}">
        <p14:creationId xmlns:p14="http://schemas.microsoft.com/office/powerpoint/2010/main" val="327468205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4-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472" y="763586"/>
            <a:ext cx="5130800" cy="609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25" y="116632"/>
            <a:ext cx="9134475" cy="523220"/>
          </a:xfrm>
          <a:prstGeom prst="rect">
            <a:avLst/>
          </a:prstGeom>
          <a:noFill/>
        </p:spPr>
        <p:txBody>
          <a:bodyPr wrap="square" rtlCol="0">
            <a:spAutoFit/>
          </a:bodyPr>
          <a:lstStyle/>
          <a:p>
            <a:pPr algn="ctr"/>
            <a:r>
              <a:rPr lang="en-US" sz="2800" b="1" dirty="0" smtClean="0">
                <a:solidFill>
                  <a:srgbClr val="0000FF"/>
                </a:solidFill>
              </a:rPr>
              <a:t>Protein can be of varied shape and size</a:t>
            </a:r>
            <a:endParaRPr lang="en-US" sz="2800" b="1" dirty="0">
              <a:solidFill>
                <a:srgbClr val="0000FF"/>
              </a:solidFill>
            </a:endParaRPr>
          </a:p>
        </p:txBody>
      </p:sp>
    </p:spTree>
    <p:extLst>
      <p:ext uri="{BB962C8B-B14F-4D97-AF65-F5344CB8AC3E}">
        <p14:creationId xmlns:p14="http://schemas.microsoft.com/office/powerpoint/2010/main" val="4435301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557391"/>
            <a:ext cx="5400600" cy="2031325"/>
          </a:xfrm>
          <a:prstGeom prst="rect">
            <a:avLst/>
          </a:prstGeom>
        </p:spPr>
        <p:txBody>
          <a:bodyPr wrap="square">
            <a:spAutoFit/>
          </a:bodyPr>
          <a:lstStyle/>
          <a:p>
            <a:pPr marL="342900" indent="-342900" algn="just">
              <a:buFont typeface="Arial" pitchFamily="34" charset="0"/>
              <a:buChar char="•"/>
            </a:pPr>
            <a:r>
              <a:rPr lang="en-US" dirty="0" smtClean="0"/>
              <a:t>The </a:t>
            </a:r>
            <a:r>
              <a:rPr lang="en-US" dirty="0"/>
              <a:t>shape depends on many hydrogen bonds and </a:t>
            </a:r>
            <a:r>
              <a:rPr lang="en-US" dirty="0" smtClean="0"/>
              <a:t>other interactions </a:t>
            </a:r>
            <a:r>
              <a:rPr lang="en-US" dirty="0"/>
              <a:t>that </a:t>
            </a:r>
            <a:r>
              <a:rPr lang="en-US" dirty="0">
                <a:solidFill>
                  <a:srgbClr val="FF0000"/>
                </a:solidFill>
              </a:rPr>
              <a:t>heat, shifts in pH, or detergents </a:t>
            </a:r>
            <a:r>
              <a:rPr lang="en-US" dirty="0"/>
              <a:t>can disrupt. </a:t>
            </a:r>
            <a:endParaRPr lang="en-US" dirty="0" smtClean="0"/>
          </a:p>
          <a:p>
            <a:pPr marL="342900" indent="-342900" algn="just">
              <a:buFont typeface="Arial" pitchFamily="34" charset="0"/>
              <a:buChar char="•"/>
            </a:pPr>
            <a:r>
              <a:rPr lang="en-US" dirty="0" smtClean="0"/>
              <a:t>At </a:t>
            </a:r>
            <a:r>
              <a:rPr lang="en-US" dirty="0"/>
              <a:t>such </a:t>
            </a:r>
            <a:r>
              <a:rPr lang="en-US" dirty="0" smtClean="0"/>
              <a:t>times, proteins </a:t>
            </a:r>
            <a:r>
              <a:rPr lang="en-US" b="1" dirty="0">
                <a:solidFill>
                  <a:srgbClr val="FF0000"/>
                </a:solidFill>
              </a:rPr>
              <a:t>denature</a:t>
            </a:r>
            <a:r>
              <a:rPr lang="en-US" dirty="0"/>
              <a:t>, which means they unwind and otherwise lose their </a:t>
            </a:r>
            <a:r>
              <a:rPr lang="en-US" dirty="0" smtClean="0"/>
              <a:t>three-dimensional shape</a:t>
            </a:r>
            <a:r>
              <a:rPr lang="en-US" dirty="0"/>
              <a:t>. Once a protein’s shape unravels, </a:t>
            </a:r>
            <a:r>
              <a:rPr lang="en-US" dirty="0" smtClean="0"/>
              <a:t>so does its function</a:t>
            </a:r>
            <a:r>
              <a:rPr lang="en-US" dirty="0"/>
              <a:t>.</a:t>
            </a:r>
          </a:p>
        </p:txBody>
      </p:sp>
      <p:sp>
        <p:nvSpPr>
          <p:cNvPr id="3" name="TextBox 2"/>
          <p:cNvSpPr txBox="1"/>
          <p:nvPr/>
        </p:nvSpPr>
        <p:spPr>
          <a:xfrm>
            <a:off x="9525" y="-27384"/>
            <a:ext cx="9134475" cy="584775"/>
          </a:xfrm>
          <a:prstGeom prst="rect">
            <a:avLst/>
          </a:prstGeom>
          <a:noFill/>
        </p:spPr>
        <p:txBody>
          <a:bodyPr wrap="square" rtlCol="0">
            <a:spAutoFit/>
          </a:bodyPr>
          <a:lstStyle/>
          <a:p>
            <a:pPr algn="ctr"/>
            <a:r>
              <a:rPr lang="en-US" sz="3200" b="1" dirty="0" smtClean="0">
                <a:solidFill>
                  <a:srgbClr val="0000FF"/>
                </a:solidFill>
              </a:rPr>
              <a:t>Protein denaturation</a:t>
            </a:r>
            <a:endParaRPr lang="en-US" sz="3200" b="1" dirty="0">
              <a:solidFill>
                <a:srgbClr val="0000FF"/>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996952"/>
            <a:ext cx="7477125" cy="363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083" t="42537" r="23029" b="25297"/>
          <a:stretch/>
        </p:blipFill>
        <p:spPr bwMode="auto">
          <a:xfrm>
            <a:off x="5751109" y="463244"/>
            <a:ext cx="3368397" cy="235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29293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4-08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838198"/>
            <a:ext cx="3487134" cy="2214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Figure 4-0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420" y="838200"/>
            <a:ext cx="3407526" cy="5834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rPr>
              <a:t>Change in protein structure can be detrimental</a:t>
            </a:r>
            <a:endParaRPr lang="en-US" sz="3200" b="1" dirty="0">
              <a:solidFill>
                <a:srgbClr val="0000FF"/>
              </a:solidFill>
            </a:endParaRPr>
          </a:p>
        </p:txBody>
      </p:sp>
    </p:spTree>
    <p:extLst>
      <p:ext uri="{BB962C8B-B14F-4D97-AF65-F5344CB8AC3E}">
        <p14:creationId xmlns:p14="http://schemas.microsoft.com/office/powerpoint/2010/main" val="32088254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00" y="824488"/>
            <a:ext cx="3794731" cy="6033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35" y="4149080"/>
            <a:ext cx="4977065" cy="2523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rPr>
              <a:t>Prion disease</a:t>
            </a:r>
            <a:endParaRPr lang="en-US" sz="3200" b="1" dirty="0">
              <a:solidFill>
                <a:srgbClr val="0000FF"/>
              </a:solidFill>
            </a:endParaRPr>
          </a:p>
        </p:txBody>
      </p:sp>
      <p:sp>
        <p:nvSpPr>
          <p:cNvPr id="2" name="Rectangle 1"/>
          <p:cNvSpPr/>
          <p:nvPr/>
        </p:nvSpPr>
        <p:spPr>
          <a:xfrm>
            <a:off x="4028884" y="1052736"/>
            <a:ext cx="4572000" cy="1754326"/>
          </a:xfrm>
          <a:prstGeom prst="rect">
            <a:avLst/>
          </a:prstGeom>
        </p:spPr>
        <p:txBody>
          <a:bodyPr>
            <a:spAutoFit/>
          </a:bodyPr>
          <a:lstStyle/>
          <a:p>
            <a:pPr marL="285750" indent="-285750" algn="just">
              <a:buFont typeface="Arial" pitchFamily="34" charset="0"/>
              <a:buChar char="•"/>
            </a:pPr>
            <a:r>
              <a:rPr lang="en-IN" dirty="0"/>
              <a:t>Prions are </a:t>
            </a:r>
            <a:r>
              <a:rPr lang="en-IN" b="1" dirty="0" err="1">
                <a:solidFill>
                  <a:srgbClr val="FF0000"/>
                </a:solidFill>
              </a:rPr>
              <a:t>misfolded</a:t>
            </a:r>
            <a:r>
              <a:rPr lang="en-IN" b="1" dirty="0">
                <a:solidFill>
                  <a:srgbClr val="FF0000"/>
                </a:solidFill>
              </a:rPr>
              <a:t> proteins </a:t>
            </a:r>
            <a:r>
              <a:rPr lang="en-IN" dirty="0"/>
              <a:t>with the ability to transmit their </a:t>
            </a:r>
            <a:r>
              <a:rPr lang="en-IN" dirty="0" err="1"/>
              <a:t>misfolded</a:t>
            </a:r>
            <a:r>
              <a:rPr lang="en-IN" dirty="0"/>
              <a:t> shape onto normal variants of the same protein. </a:t>
            </a:r>
            <a:endParaRPr lang="en-IN" dirty="0" smtClean="0"/>
          </a:p>
          <a:p>
            <a:pPr marL="285750" indent="-285750" algn="just">
              <a:buFont typeface="Arial" pitchFamily="34" charset="0"/>
              <a:buChar char="•"/>
            </a:pPr>
            <a:r>
              <a:rPr lang="en-IN" dirty="0" smtClean="0"/>
              <a:t>They </a:t>
            </a:r>
            <a:r>
              <a:rPr lang="en-IN" dirty="0"/>
              <a:t>characterize several fatal and transmissible neurodegenerative diseases in humans and many other animals</a:t>
            </a:r>
          </a:p>
        </p:txBody>
      </p:sp>
    </p:spTree>
    <p:extLst>
      <p:ext uri="{BB962C8B-B14F-4D97-AF65-F5344CB8AC3E}">
        <p14:creationId xmlns:p14="http://schemas.microsoft.com/office/powerpoint/2010/main" val="37788576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83568" y="1291220"/>
            <a:ext cx="7048501" cy="3829506"/>
            <a:chOff x="1012191" y="1772816"/>
            <a:chExt cx="7048501" cy="3829506"/>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172"/>
            <a:stretch/>
          </p:blipFill>
          <p:spPr bwMode="auto">
            <a:xfrm>
              <a:off x="1012191" y="3406540"/>
              <a:ext cx="7048500" cy="2195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458" b="84718"/>
            <a:stretch/>
          </p:blipFill>
          <p:spPr bwMode="auto">
            <a:xfrm>
              <a:off x="1121376" y="1772816"/>
              <a:ext cx="6939316" cy="102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2807" b="48998"/>
            <a:stretch/>
          </p:blipFill>
          <p:spPr bwMode="auto">
            <a:xfrm>
              <a:off x="1115615" y="2902484"/>
              <a:ext cx="6945075" cy="618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TextBox 5"/>
          <p:cNvSpPr txBox="1"/>
          <p:nvPr/>
        </p:nvSpPr>
        <p:spPr>
          <a:xfrm>
            <a:off x="899592" y="479371"/>
            <a:ext cx="3140968" cy="461665"/>
          </a:xfrm>
          <a:prstGeom prst="rect">
            <a:avLst/>
          </a:prstGeom>
          <a:noFill/>
        </p:spPr>
        <p:txBody>
          <a:bodyPr wrap="square" rtlCol="0">
            <a:spAutoFit/>
          </a:bodyPr>
          <a:lstStyle/>
          <a:p>
            <a:r>
              <a:rPr lang="en-US" sz="2400" b="1" dirty="0" smtClean="0">
                <a:solidFill>
                  <a:srgbClr val="0000FF"/>
                </a:solidFill>
              </a:rPr>
              <a:t>Summary Points</a:t>
            </a:r>
            <a:endParaRPr lang="en-US" sz="2400" b="1" dirty="0">
              <a:solidFill>
                <a:srgbClr val="0000FF"/>
              </a:solidFill>
            </a:endParaRPr>
          </a:p>
        </p:txBody>
      </p:sp>
    </p:spTree>
    <p:extLst>
      <p:ext uri="{BB962C8B-B14F-4D97-AF65-F5344CB8AC3E}">
        <p14:creationId xmlns:p14="http://schemas.microsoft.com/office/powerpoint/2010/main" val="6174714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78" y="548680"/>
            <a:ext cx="8810492" cy="5256584"/>
          </a:xfrm>
          <a:prstGeom prst="rect">
            <a:avLst/>
          </a:prstGeom>
        </p:spPr>
      </p:pic>
      <p:sp>
        <p:nvSpPr>
          <p:cNvPr id="3" name="TextBox 2"/>
          <p:cNvSpPr txBox="1"/>
          <p:nvPr/>
        </p:nvSpPr>
        <p:spPr>
          <a:xfrm>
            <a:off x="9525" y="44624"/>
            <a:ext cx="9134475" cy="584775"/>
          </a:xfrm>
          <a:prstGeom prst="rect">
            <a:avLst/>
          </a:prstGeom>
          <a:noFill/>
        </p:spPr>
        <p:txBody>
          <a:bodyPr wrap="square" rtlCol="0">
            <a:spAutoFit/>
          </a:bodyPr>
          <a:lstStyle/>
          <a:p>
            <a:pPr algn="ctr"/>
            <a:r>
              <a:rPr lang="en-US" sz="3200" b="1" dirty="0" smtClean="0">
                <a:solidFill>
                  <a:srgbClr val="0000FF"/>
                </a:solidFill>
              </a:rPr>
              <a:t>Elements in the 4 macromolecules</a:t>
            </a:r>
            <a:endParaRPr lang="en-US" sz="3200" dirty="0">
              <a:solidFill>
                <a:srgbClr val="0000FF"/>
              </a:solidFill>
            </a:endParaRPr>
          </a:p>
        </p:txBody>
      </p:sp>
      <p:sp>
        <p:nvSpPr>
          <p:cNvPr id="4" name="TextBox 3"/>
          <p:cNvSpPr txBox="1"/>
          <p:nvPr/>
        </p:nvSpPr>
        <p:spPr>
          <a:xfrm>
            <a:off x="5290864" y="6093296"/>
            <a:ext cx="426720" cy="707886"/>
          </a:xfrm>
          <a:prstGeom prst="rect">
            <a:avLst/>
          </a:prstGeom>
          <a:noFill/>
        </p:spPr>
        <p:txBody>
          <a:bodyPr wrap="none" rtlCol="0">
            <a:spAutoFit/>
          </a:bodyPr>
          <a:lstStyle/>
          <a:p>
            <a:r>
              <a:rPr lang="en-US" sz="4000" b="1" dirty="0" smtClean="0">
                <a:ln w="1905"/>
                <a:solidFill>
                  <a:srgbClr val="FF0000"/>
                </a:solidFill>
                <a:effectLst>
                  <a:innerShdw blurRad="69850" dist="43180" dir="5400000">
                    <a:srgbClr val="000000">
                      <a:alpha val="65000"/>
                    </a:srgbClr>
                  </a:innerShdw>
                </a:effectLst>
              </a:rPr>
              <a:t>S</a:t>
            </a:r>
            <a:endParaRPr lang="en-IN" sz="4000" b="1" dirty="0">
              <a:ln w="1905"/>
              <a:solidFill>
                <a:srgbClr val="FF0000"/>
              </a:solidFill>
              <a:effectLst>
                <a:innerShdw blurRad="69850" dist="43180" dir="5400000">
                  <a:srgbClr val="000000">
                    <a:alpha val="65000"/>
                  </a:srgbClr>
                </a:innerShdw>
              </a:effectLst>
            </a:endParaRPr>
          </a:p>
        </p:txBody>
      </p:sp>
      <p:cxnSp>
        <p:nvCxnSpPr>
          <p:cNvPr id="6" name="Straight Arrow Connector 5"/>
          <p:cNvCxnSpPr>
            <a:stCxn id="4" idx="0"/>
          </p:cNvCxnSpPr>
          <p:nvPr/>
        </p:nvCxnSpPr>
        <p:spPr>
          <a:xfrm flipV="1">
            <a:off x="5504224" y="5559948"/>
            <a:ext cx="0" cy="5333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18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0485" y="1196752"/>
            <a:ext cx="7835001" cy="2400657"/>
          </a:xfrm>
          <a:prstGeom prst="rect">
            <a:avLst/>
          </a:prstGeom>
          <a:noFill/>
        </p:spPr>
        <p:txBody>
          <a:bodyPr wrap="square">
            <a:spAutoFit/>
          </a:bodyPr>
          <a:lstStyle/>
          <a:p>
            <a:pPr marL="285750" indent="-285750">
              <a:lnSpc>
                <a:spcPct val="150000"/>
              </a:lnSpc>
              <a:buFont typeface="Arial" pitchFamily="34" charset="0"/>
              <a:buChar char="•"/>
            </a:pPr>
            <a:r>
              <a:rPr lang="en-IN" sz="2000" dirty="0" smtClean="0">
                <a:solidFill>
                  <a:srgbClr val="0000FF"/>
                </a:solidFill>
              </a:rPr>
              <a:t>Commonly known as </a:t>
            </a:r>
            <a:r>
              <a:rPr lang="en-IN" sz="2000" b="1" dirty="0">
                <a:solidFill>
                  <a:srgbClr val="0000FF"/>
                </a:solidFill>
              </a:rPr>
              <a:t>Sugars. </a:t>
            </a:r>
            <a:r>
              <a:rPr lang="en-IN" sz="2000" dirty="0" smtClean="0">
                <a:solidFill>
                  <a:srgbClr val="0000FF"/>
                </a:solidFill>
              </a:rPr>
              <a:t>(In Greek </a:t>
            </a:r>
            <a:r>
              <a:rPr lang="en-IN" sz="2000" dirty="0" err="1">
                <a:solidFill>
                  <a:srgbClr val="0000FF"/>
                </a:solidFill>
              </a:rPr>
              <a:t>Sakcharon</a:t>
            </a:r>
            <a:r>
              <a:rPr lang="en-IN" sz="2000" dirty="0">
                <a:solidFill>
                  <a:srgbClr val="0000FF"/>
                </a:solidFill>
              </a:rPr>
              <a:t> meaning "Sugar</a:t>
            </a:r>
            <a:r>
              <a:rPr lang="en-IN" sz="2000" dirty="0" smtClean="0">
                <a:solidFill>
                  <a:srgbClr val="0000FF"/>
                </a:solidFill>
              </a:rPr>
              <a:t>").</a:t>
            </a:r>
          </a:p>
          <a:p>
            <a:pPr marL="285750" indent="-285750">
              <a:lnSpc>
                <a:spcPct val="150000"/>
              </a:lnSpc>
              <a:buFont typeface="Arial" pitchFamily="34" charset="0"/>
              <a:buChar char="•"/>
            </a:pPr>
            <a:r>
              <a:rPr lang="en-IN" sz="2000" dirty="0">
                <a:solidFill>
                  <a:srgbClr val="0000FF"/>
                </a:solidFill>
              </a:rPr>
              <a:t>Carbohydrates are </a:t>
            </a:r>
            <a:r>
              <a:rPr lang="en-IN" sz="2000" b="1" dirty="0">
                <a:solidFill>
                  <a:srgbClr val="0000FF"/>
                </a:solidFill>
              </a:rPr>
              <a:t>aldehyde </a:t>
            </a:r>
            <a:r>
              <a:rPr lang="en-IN" sz="2000" b="1" dirty="0" smtClean="0">
                <a:solidFill>
                  <a:srgbClr val="0000FF"/>
                </a:solidFill>
              </a:rPr>
              <a:t> (</a:t>
            </a:r>
            <a:r>
              <a:rPr lang="en-GB" sz="2000" b="1" dirty="0"/>
              <a:t>H-C=O</a:t>
            </a:r>
            <a:r>
              <a:rPr lang="en-IN" sz="2000" b="1" dirty="0" smtClean="0">
                <a:solidFill>
                  <a:srgbClr val="0000FF"/>
                </a:solidFill>
              </a:rPr>
              <a:t>) or </a:t>
            </a:r>
            <a:r>
              <a:rPr lang="en-IN" sz="2000" b="1" dirty="0">
                <a:solidFill>
                  <a:srgbClr val="0000FF"/>
                </a:solidFill>
              </a:rPr>
              <a:t>ketone </a:t>
            </a:r>
            <a:r>
              <a:rPr lang="en-IN" sz="2000" b="1" dirty="0" smtClean="0">
                <a:solidFill>
                  <a:srgbClr val="0000FF"/>
                </a:solidFill>
              </a:rPr>
              <a:t>(</a:t>
            </a:r>
            <a:r>
              <a:rPr lang="en-GB" sz="2000" b="1" dirty="0"/>
              <a:t>C=O</a:t>
            </a:r>
            <a:r>
              <a:rPr lang="en-IN" sz="2000" b="1" dirty="0" smtClean="0">
                <a:solidFill>
                  <a:srgbClr val="0000FF"/>
                </a:solidFill>
              </a:rPr>
              <a:t>) compounds </a:t>
            </a:r>
            <a:r>
              <a:rPr lang="en-IN" sz="2000" b="1" dirty="0">
                <a:solidFill>
                  <a:srgbClr val="0000FF"/>
                </a:solidFill>
              </a:rPr>
              <a:t>with multiple hydroxyl groups</a:t>
            </a:r>
            <a:r>
              <a:rPr lang="en-IN" sz="2000" dirty="0">
                <a:solidFill>
                  <a:srgbClr val="0000FF"/>
                </a:solidFill>
              </a:rPr>
              <a:t>. </a:t>
            </a:r>
          </a:p>
          <a:p>
            <a:pPr marL="285750" indent="-285750">
              <a:lnSpc>
                <a:spcPct val="150000"/>
              </a:lnSpc>
              <a:buFont typeface="Arial" pitchFamily="34" charset="0"/>
              <a:buChar char="•"/>
            </a:pPr>
            <a:r>
              <a:rPr lang="en-IN" sz="2000" dirty="0" smtClean="0">
                <a:solidFill>
                  <a:srgbClr val="0000FF"/>
                </a:solidFill>
              </a:rPr>
              <a:t>They </a:t>
            </a:r>
            <a:r>
              <a:rPr lang="en-IN" sz="2000" dirty="0">
                <a:solidFill>
                  <a:srgbClr val="0000FF"/>
                </a:solidFill>
              </a:rPr>
              <a:t>make up </a:t>
            </a:r>
            <a:r>
              <a:rPr lang="en-IN" sz="2000" b="1" dirty="0" smtClean="0">
                <a:solidFill>
                  <a:srgbClr val="0000FF"/>
                </a:solidFill>
              </a:rPr>
              <a:t>most of </a:t>
            </a:r>
            <a:r>
              <a:rPr lang="en-IN" sz="2000" b="1" dirty="0">
                <a:solidFill>
                  <a:srgbClr val="0000FF"/>
                </a:solidFill>
              </a:rPr>
              <a:t>the organic matter on Earth </a:t>
            </a:r>
            <a:r>
              <a:rPr lang="en-IN" sz="2000" dirty="0">
                <a:solidFill>
                  <a:srgbClr val="0000FF"/>
                </a:solidFill>
              </a:rPr>
              <a:t>because of their extensive roles in all forms of life. </a:t>
            </a:r>
            <a:endParaRPr lang="en-IN" sz="2000" dirty="0" smtClean="0">
              <a:solidFill>
                <a:srgbClr val="0000FF"/>
              </a:solidFill>
            </a:endParaRPr>
          </a:p>
        </p:txBody>
      </p:sp>
      <p:sp>
        <p:nvSpPr>
          <p:cNvPr id="4" name="TextBox 3"/>
          <p:cNvSpPr txBox="1"/>
          <p:nvPr/>
        </p:nvSpPr>
        <p:spPr>
          <a:xfrm>
            <a:off x="735558" y="483930"/>
            <a:ext cx="6399188" cy="523220"/>
          </a:xfrm>
          <a:prstGeom prst="rect">
            <a:avLst/>
          </a:prstGeom>
          <a:noFill/>
        </p:spPr>
        <p:txBody>
          <a:bodyPr wrap="none" rtlCol="0">
            <a:spAutoFit/>
          </a:bodyPr>
          <a:lstStyle/>
          <a:p>
            <a:r>
              <a:rPr lang="en-US" sz="2800" b="1" dirty="0" smtClean="0">
                <a:solidFill>
                  <a:srgbClr val="FF0000"/>
                </a:solidFill>
              </a:rPr>
              <a:t>What are carbohydrates (</a:t>
            </a:r>
            <a:r>
              <a:rPr lang="en-IN" sz="2800" b="1" dirty="0" smtClean="0">
                <a:solidFill>
                  <a:srgbClr val="FF0000"/>
                </a:solidFill>
              </a:rPr>
              <a:t>or Saccharides)</a:t>
            </a:r>
            <a:r>
              <a:rPr lang="en-US" sz="2800" b="1" dirty="0" smtClean="0">
                <a:solidFill>
                  <a:srgbClr val="FF0000"/>
                </a:solidFill>
              </a:rPr>
              <a:t>?</a:t>
            </a:r>
            <a:endParaRPr lang="en-IN" sz="2800" b="1" dirty="0">
              <a:solidFill>
                <a:srgbClr val="FF0000"/>
              </a:solidFill>
            </a:endParaRPr>
          </a:p>
        </p:txBody>
      </p:sp>
      <p:sp>
        <p:nvSpPr>
          <p:cNvPr id="5" name="Rounded Rectangle 4"/>
          <p:cNvSpPr/>
          <p:nvPr/>
        </p:nvSpPr>
        <p:spPr>
          <a:xfrm>
            <a:off x="735557" y="3933056"/>
            <a:ext cx="7704856" cy="2400657"/>
          </a:xfrm>
          <a:prstGeom prst="roundRect">
            <a:avLst/>
          </a:prstGeom>
          <a:solidFill>
            <a:srgbClr val="FFFF00"/>
          </a:solidFill>
        </p:spPr>
        <p:txBody>
          <a:bodyPr wrap="square">
            <a:spAutoFit/>
          </a:bodyPr>
          <a:lstStyle/>
          <a:p>
            <a:pPr marL="285750" indent="-285750">
              <a:lnSpc>
                <a:spcPct val="150000"/>
              </a:lnSpc>
              <a:buFont typeface="Wingdings" pitchFamily="2" charset="2"/>
              <a:buChar char="ü"/>
            </a:pPr>
            <a:r>
              <a:rPr lang="en-US" dirty="0">
                <a:solidFill>
                  <a:srgbClr val="C00000"/>
                </a:solidFill>
                <a:latin typeface="Comic Sans MS" pitchFamily="66" charset="0"/>
              </a:rPr>
              <a:t>Carbohydrates </a:t>
            </a:r>
            <a:r>
              <a:rPr lang="en-US" dirty="0" smtClean="0">
                <a:solidFill>
                  <a:srgbClr val="C00000"/>
                </a:solidFill>
                <a:latin typeface="Comic Sans MS" pitchFamily="66" charset="0"/>
              </a:rPr>
              <a:t>provide energy.  </a:t>
            </a:r>
          </a:p>
          <a:p>
            <a:pPr marL="285750" indent="-285750">
              <a:lnSpc>
                <a:spcPct val="150000"/>
              </a:lnSpc>
              <a:buFont typeface="Wingdings" pitchFamily="2" charset="2"/>
              <a:buChar char="ü"/>
            </a:pPr>
            <a:r>
              <a:rPr lang="en-US" dirty="0" smtClean="0">
                <a:solidFill>
                  <a:srgbClr val="C00000"/>
                </a:solidFill>
                <a:latin typeface="Comic Sans MS" pitchFamily="66" charset="0"/>
              </a:rPr>
              <a:t>They </a:t>
            </a:r>
            <a:r>
              <a:rPr lang="en-US" dirty="0">
                <a:solidFill>
                  <a:srgbClr val="C00000"/>
                </a:solidFill>
                <a:latin typeface="Comic Sans MS" pitchFamily="66" charset="0"/>
              </a:rPr>
              <a:t>are the best source of fuel for the body. </a:t>
            </a:r>
            <a:endParaRPr lang="en-US" dirty="0" smtClean="0">
              <a:solidFill>
                <a:srgbClr val="C00000"/>
              </a:solidFill>
              <a:latin typeface="Comic Sans MS" pitchFamily="66" charset="0"/>
            </a:endParaRPr>
          </a:p>
          <a:p>
            <a:pPr marL="285750" indent="-285750">
              <a:lnSpc>
                <a:spcPct val="150000"/>
              </a:lnSpc>
              <a:buFont typeface="Wingdings" pitchFamily="2" charset="2"/>
              <a:buChar char="ü"/>
            </a:pPr>
            <a:r>
              <a:rPr lang="en-US" dirty="0" smtClean="0">
                <a:solidFill>
                  <a:srgbClr val="C00000"/>
                </a:solidFill>
                <a:latin typeface="Comic Sans MS" pitchFamily="66" charset="0"/>
              </a:rPr>
              <a:t>Carbohydrates </a:t>
            </a:r>
            <a:r>
              <a:rPr lang="en-US" dirty="0">
                <a:solidFill>
                  <a:srgbClr val="C00000"/>
                </a:solidFill>
                <a:latin typeface="Comic Sans MS" pitchFamily="66" charset="0"/>
              </a:rPr>
              <a:t>also help to digest protein and fat. </a:t>
            </a:r>
            <a:endParaRPr lang="en-US" dirty="0" smtClean="0">
              <a:solidFill>
                <a:srgbClr val="C00000"/>
              </a:solidFill>
              <a:latin typeface="Comic Sans MS" pitchFamily="66" charset="0"/>
            </a:endParaRPr>
          </a:p>
          <a:p>
            <a:pPr marL="285750" indent="-285750">
              <a:lnSpc>
                <a:spcPct val="150000"/>
              </a:lnSpc>
              <a:buFont typeface="Wingdings" pitchFamily="2" charset="2"/>
              <a:buChar char="ü"/>
            </a:pPr>
            <a:r>
              <a:rPr lang="en-US" dirty="0" smtClean="0">
                <a:solidFill>
                  <a:srgbClr val="C00000"/>
                </a:solidFill>
                <a:latin typeface="Comic Sans MS" pitchFamily="66" charset="0"/>
              </a:rPr>
              <a:t>If </a:t>
            </a:r>
            <a:r>
              <a:rPr lang="en-US" dirty="0">
                <a:solidFill>
                  <a:srgbClr val="C00000"/>
                </a:solidFill>
                <a:latin typeface="Comic Sans MS" pitchFamily="66" charset="0"/>
              </a:rPr>
              <a:t>we eat more carbohydrates than are needed for energy, the extra is stored </a:t>
            </a:r>
            <a:r>
              <a:rPr lang="en-US" dirty="0" smtClean="0">
                <a:solidFill>
                  <a:srgbClr val="C00000"/>
                </a:solidFill>
                <a:latin typeface="Comic Sans MS" pitchFamily="66" charset="0"/>
              </a:rPr>
              <a:t>in the </a:t>
            </a:r>
            <a:r>
              <a:rPr lang="en-US" dirty="0">
                <a:solidFill>
                  <a:srgbClr val="C00000"/>
                </a:solidFill>
                <a:latin typeface="Comic Sans MS" pitchFamily="66" charset="0"/>
              </a:rPr>
              <a:t>liver or in the tissues as fat</a:t>
            </a:r>
            <a:r>
              <a:rPr lang="en-US" dirty="0" smtClean="0">
                <a:solidFill>
                  <a:srgbClr val="C00000"/>
                </a:solidFill>
                <a:latin typeface="Comic Sans MS" pitchFamily="66" charset="0"/>
              </a:rPr>
              <a:t>. </a:t>
            </a:r>
            <a:endParaRPr lang="en-US" dirty="0">
              <a:solidFill>
                <a:srgbClr val="C00000"/>
              </a:solidFill>
              <a:latin typeface="Comic Sans MS" pitchFamily="66" charset="0"/>
            </a:endParaRPr>
          </a:p>
        </p:txBody>
      </p:sp>
    </p:spTree>
    <p:extLst>
      <p:ext uri="{BB962C8B-B14F-4D97-AF65-F5344CB8AC3E}">
        <p14:creationId xmlns:p14="http://schemas.microsoft.com/office/powerpoint/2010/main" val="566070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7"/>
          <p:cNvSpPr txBox="1">
            <a:spLocks noChangeArrowheads="1"/>
          </p:cNvSpPr>
          <p:nvPr/>
        </p:nvSpPr>
        <p:spPr bwMode="auto">
          <a:xfrm>
            <a:off x="2878971" y="348109"/>
            <a:ext cx="43909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dirty="0" smtClean="0">
                <a:solidFill>
                  <a:srgbClr val="0070C0"/>
                </a:solidFill>
                <a:latin typeface="Arial" pitchFamily="34" charset="0"/>
              </a:rPr>
              <a:t>Generation of carbohydrates</a:t>
            </a:r>
            <a:endParaRPr lang="en-US" altLang="en-US" sz="2400" b="1" dirty="0">
              <a:solidFill>
                <a:srgbClr val="0070C0"/>
              </a:solidFill>
              <a:latin typeface="Arial" pitchFamily="34" charset="0"/>
            </a:endParaRPr>
          </a:p>
        </p:txBody>
      </p:sp>
      <p:pic>
        <p:nvPicPr>
          <p:cNvPr id="3075" name="Picture 18"/>
          <p:cNvPicPr>
            <a:picLocks noChangeAspect="1" noChangeArrowheads="1"/>
          </p:cNvPicPr>
          <p:nvPr/>
        </p:nvPicPr>
        <p:blipFill>
          <a:blip r:embed="rId2">
            <a:extLst>
              <a:ext uri="{28A0092B-C50C-407E-A947-70E740481C1C}">
                <a14:useLocalDpi xmlns:a14="http://schemas.microsoft.com/office/drawing/2010/main" val="0"/>
              </a:ext>
            </a:extLst>
          </a:blip>
          <a:srcRect b="3595"/>
          <a:stretch>
            <a:fillRect/>
          </a:stretch>
        </p:blipFill>
        <p:spPr bwMode="auto">
          <a:xfrm>
            <a:off x="683568" y="765175"/>
            <a:ext cx="338137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6" name="Text Box 19"/>
          <p:cNvSpPr txBox="1">
            <a:spLocks noChangeArrowheads="1"/>
          </p:cNvSpPr>
          <p:nvPr/>
        </p:nvSpPr>
        <p:spPr bwMode="auto">
          <a:xfrm>
            <a:off x="1166813" y="5900738"/>
            <a:ext cx="675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2400">
                <a:latin typeface="Arial" pitchFamily="34" charset="0"/>
              </a:rPr>
              <a:t>6CO</a:t>
            </a:r>
            <a:r>
              <a:rPr lang="fr-FR" altLang="en-US" sz="2400" baseline="-25000">
                <a:latin typeface="Arial" pitchFamily="34" charset="0"/>
              </a:rPr>
              <a:t>2</a:t>
            </a:r>
            <a:r>
              <a:rPr lang="fr-FR" altLang="en-US" sz="2400">
                <a:latin typeface="Arial" pitchFamily="34" charset="0"/>
              </a:rPr>
              <a:t> + 6H</a:t>
            </a:r>
            <a:r>
              <a:rPr lang="fr-FR" altLang="en-US" sz="2400" baseline="-25000">
                <a:latin typeface="Arial" pitchFamily="34" charset="0"/>
              </a:rPr>
              <a:t>2</a:t>
            </a:r>
            <a:r>
              <a:rPr lang="fr-FR" altLang="en-US" sz="2400">
                <a:latin typeface="Arial" pitchFamily="34" charset="0"/>
              </a:rPr>
              <a:t>O + energy		C</a:t>
            </a:r>
            <a:r>
              <a:rPr lang="fr-FR" altLang="en-US" sz="2400" baseline="-25000">
                <a:latin typeface="Arial" pitchFamily="34" charset="0"/>
              </a:rPr>
              <a:t>6</a:t>
            </a:r>
            <a:r>
              <a:rPr lang="fr-FR" altLang="en-US" sz="2400">
                <a:latin typeface="Arial" pitchFamily="34" charset="0"/>
              </a:rPr>
              <a:t>H</a:t>
            </a:r>
            <a:r>
              <a:rPr lang="fr-FR" altLang="en-US" sz="2400" baseline="-25000">
                <a:latin typeface="Arial" pitchFamily="34" charset="0"/>
              </a:rPr>
              <a:t>12</a:t>
            </a:r>
            <a:r>
              <a:rPr lang="fr-FR" altLang="en-US" sz="2400">
                <a:latin typeface="Arial" pitchFamily="34" charset="0"/>
              </a:rPr>
              <a:t>O</a:t>
            </a:r>
            <a:r>
              <a:rPr lang="fr-FR" altLang="en-US" sz="2400" baseline="-25000">
                <a:latin typeface="Arial" pitchFamily="34" charset="0"/>
              </a:rPr>
              <a:t>6</a:t>
            </a:r>
            <a:r>
              <a:rPr lang="fr-FR" altLang="en-US" sz="2400">
                <a:latin typeface="Arial" pitchFamily="34" charset="0"/>
              </a:rPr>
              <a:t> + 6O</a:t>
            </a:r>
            <a:r>
              <a:rPr lang="fr-FR" altLang="en-US" sz="2400" baseline="-25000">
                <a:latin typeface="Arial" pitchFamily="34" charset="0"/>
              </a:rPr>
              <a:t>2</a:t>
            </a:r>
          </a:p>
        </p:txBody>
      </p:sp>
      <p:sp>
        <p:nvSpPr>
          <p:cNvPr id="3077" name="Line 20"/>
          <p:cNvSpPr>
            <a:spLocks noChangeShapeType="1"/>
          </p:cNvSpPr>
          <p:nvPr/>
        </p:nvSpPr>
        <p:spPr bwMode="auto">
          <a:xfrm>
            <a:off x="4500563" y="6122988"/>
            <a:ext cx="12239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78" name="Line 21"/>
          <p:cNvSpPr>
            <a:spLocks noChangeShapeType="1"/>
          </p:cNvSpPr>
          <p:nvPr/>
        </p:nvSpPr>
        <p:spPr bwMode="auto">
          <a:xfrm flipH="1">
            <a:off x="4465638" y="6216650"/>
            <a:ext cx="12239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79" name="Text Box 22"/>
          <p:cNvSpPr txBox="1">
            <a:spLocks noChangeArrowheads="1"/>
          </p:cNvSpPr>
          <p:nvPr/>
        </p:nvSpPr>
        <p:spPr bwMode="auto">
          <a:xfrm>
            <a:off x="4414838" y="5805488"/>
            <a:ext cx="13192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1200" b="1">
                <a:solidFill>
                  <a:srgbClr val="CC3300"/>
                </a:solidFill>
                <a:latin typeface="Arial" pitchFamily="34" charset="0"/>
              </a:rPr>
              <a:t>Photosynthesis</a:t>
            </a:r>
          </a:p>
        </p:txBody>
      </p:sp>
      <p:sp>
        <p:nvSpPr>
          <p:cNvPr id="3080" name="Text Box 23"/>
          <p:cNvSpPr txBox="1">
            <a:spLocks noChangeArrowheads="1"/>
          </p:cNvSpPr>
          <p:nvPr/>
        </p:nvSpPr>
        <p:spPr bwMode="auto">
          <a:xfrm>
            <a:off x="4552950" y="6242050"/>
            <a:ext cx="1022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1200" b="1">
                <a:solidFill>
                  <a:srgbClr val="CC3300"/>
                </a:solidFill>
                <a:latin typeface="Arial" pitchFamily="34" charset="0"/>
              </a:rPr>
              <a:t>Respiration</a:t>
            </a:r>
          </a:p>
        </p:txBody>
      </p:sp>
      <p:sp>
        <p:nvSpPr>
          <p:cNvPr id="3081" name="Rectangle 24"/>
          <p:cNvSpPr>
            <a:spLocks noChangeArrowheads="1"/>
          </p:cNvSpPr>
          <p:nvPr/>
        </p:nvSpPr>
        <p:spPr bwMode="auto">
          <a:xfrm>
            <a:off x="4414838" y="1628775"/>
            <a:ext cx="4621658"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10000"/>
              </a:spcBef>
              <a:spcAft>
                <a:spcPct val="10000"/>
              </a:spcAft>
              <a:buClr>
                <a:schemeClr val="bg2"/>
              </a:buClr>
            </a:pPr>
            <a:endParaRPr lang="en-US" altLang="en-US" dirty="0">
              <a:cs typeface="Arial" pitchFamily="34" charset="0"/>
            </a:endParaRPr>
          </a:p>
          <a:p>
            <a:pPr marL="342900" indent="-342900">
              <a:spcBef>
                <a:spcPct val="10000"/>
              </a:spcBef>
              <a:spcAft>
                <a:spcPct val="10000"/>
              </a:spcAft>
              <a:buClr>
                <a:schemeClr val="bg2"/>
              </a:buClr>
              <a:buFontTx/>
              <a:buChar char="•"/>
            </a:pPr>
            <a:r>
              <a:rPr lang="en-US" altLang="en-US" sz="2000" b="1" dirty="0">
                <a:cs typeface="Arial" pitchFamily="34" charset="0"/>
              </a:rPr>
              <a:t>Produced by photosynthesis in plants.  </a:t>
            </a:r>
          </a:p>
          <a:p>
            <a:pPr marL="342900" indent="-342900">
              <a:spcBef>
                <a:spcPct val="10000"/>
              </a:spcBef>
              <a:spcAft>
                <a:spcPct val="10000"/>
              </a:spcAft>
              <a:buClr>
                <a:schemeClr val="bg2"/>
              </a:buClr>
              <a:buFontTx/>
              <a:buChar char="•"/>
            </a:pPr>
            <a:endParaRPr lang="en-US" altLang="en-US" sz="2000" dirty="0">
              <a:cs typeface="Arial" pitchFamily="34" charset="0"/>
            </a:endParaRPr>
          </a:p>
          <a:p>
            <a:pPr marL="342900" indent="-342900">
              <a:spcBef>
                <a:spcPct val="10000"/>
              </a:spcBef>
              <a:spcAft>
                <a:spcPct val="10000"/>
              </a:spcAft>
              <a:buClr>
                <a:schemeClr val="bg2"/>
              </a:buClr>
              <a:buFontTx/>
              <a:buChar char="•"/>
            </a:pPr>
            <a:r>
              <a:rPr lang="en-US" altLang="en-US" sz="2000" dirty="0">
                <a:cs typeface="Arial" pitchFamily="34" charset="0"/>
              </a:rPr>
              <a:t>The major source of energy from our diet.</a:t>
            </a:r>
          </a:p>
          <a:p>
            <a:pPr marL="342900" indent="-342900">
              <a:spcBef>
                <a:spcPct val="10000"/>
              </a:spcBef>
              <a:spcAft>
                <a:spcPct val="10000"/>
              </a:spcAft>
              <a:buClr>
                <a:schemeClr val="bg2"/>
              </a:buClr>
              <a:buFontTx/>
              <a:buChar char="•"/>
            </a:pPr>
            <a:endParaRPr lang="en-US" altLang="en-US" sz="2000" dirty="0">
              <a:cs typeface="Arial" pitchFamily="34" charset="0"/>
            </a:endParaRPr>
          </a:p>
          <a:p>
            <a:pPr marL="342900" indent="-342900">
              <a:spcBef>
                <a:spcPct val="10000"/>
              </a:spcBef>
              <a:spcAft>
                <a:spcPct val="10000"/>
              </a:spcAft>
              <a:buClr>
                <a:schemeClr val="bg2"/>
              </a:buClr>
              <a:buFontTx/>
              <a:buChar char="•"/>
            </a:pPr>
            <a:r>
              <a:rPr lang="en-US" altLang="en-US" sz="2000" dirty="0">
                <a:cs typeface="Arial" pitchFamily="34" charset="0"/>
              </a:rPr>
              <a:t>Composed of the elements C, H, and </a:t>
            </a:r>
            <a:r>
              <a:rPr lang="en-US" altLang="en-US" sz="2000" dirty="0" smtClean="0">
                <a:cs typeface="Arial" pitchFamily="34" charset="0"/>
              </a:rPr>
              <a:t>O</a:t>
            </a:r>
            <a:r>
              <a:rPr lang="en-US" sz="2000" dirty="0"/>
              <a:t> </a:t>
            </a:r>
            <a:r>
              <a:rPr lang="en-US" sz="2000" dirty="0" smtClean="0"/>
              <a:t>in </a:t>
            </a:r>
            <a:r>
              <a:rPr lang="en-US" sz="2000" dirty="0"/>
              <a:t>1:2:1 ratio</a:t>
            </a:r>
            <a:r>
              <a:rPr lang="en-US" sz="2000" dirty="0" smtClean="0"/>
              <a:t>.</a:t>
            </a:r>
            <a:endParaRPr lang="en-US" altLang="en-US" sz="2000" dirty="0">
              <a:cs typeface="Arial" pitchFamily="34" charset="0"/>
            </a:endParaRPr>
          </a:p>
        </p:txBody>
      </p:sp>
      <p:sp>
        <p:nvSpPr>
          <p:cNvPr id="3082" name="Text Box 25"/>
          <p:cNvSpPr txBox="1">
            <a:spLocks noChangeArrowheads="1"/>
          </p:cNvSpPr>
          <p:nvPr/>
        </p:nvSpPr>
        <p:spPr bwMode="auto">
          <a:xfrm>
            <a:off x="5918200" y="6405563"/>
            <a:ext cx="950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1600" b="1">
                <a:solidFill>
                  <a:schemeClr val="accent2"/>
                </a:solidFill>
                <a:latin typeface="Arial" pitchFamily="34" charset="0"/>
              </a:rPr>
              <a:t>glucose</a:t>
            </a:r>
          </a:p>
        </p:txBody>
      </p:sp>
      <p:sp>
        <p:nvSpPr>
          <p:cNvPr id="3083" name="Text Box 26"/>
          <p:cNvSpPr txBox="1">
            <a:spLocks noChangeArrowheads="1"/>
          </p:cNvSpPr>
          <p:nvPr/>
        </p:nvSpPr>
        <p:spPr bwMode="auto">
          <a:xfrm>
            <a:off x="6167438" y="44958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dirty="0" err="1">
                <a:solidFill>
                  <a:schemeClr val="accent2"/>
                </a:solidFill>
                <a:latin typeface="Arial" pitchFamily="34" charset="0"/>
              </a:rPr>
              <a:t>C</a:t>
            </a:r>
            <a:r>
              <a:rPr lang="en-US" altLang="en-US" sz="2400" baseline="-25000" dirty="0" err="1">
                <a:solidFill>
                  <a:schemeClr val="accent2"/>
                </a:solidFill>
                <a:latin typeface="Arial" pitchFamily="34" charset="0"/>
              </a:rPr>
              <a:t>n</a:t>
            </a:r>
            <a:r>
              <a:rPr lang="en-US" altLang="en-US" sz="2400" dirty="0">
                <a:solidFill>
                  <a:schemeClr val="accent2"/>
                </a:solidFill>
                <a:latin typeface="Arial" pitchFamily="34" charset="0"/>
              </a:rPr>
              <a:t>(H</a:t>
            </a:r>
            <a:r>
              <a:rPr lang="en-US" altLang="en-US" sz="2400" baseline="-25000" dirty="0">
                <a:solidFill>
                  <a:schemeClr val="accent2"/>
                </a:solidFill>
                <a:latin typeface="Arial" pitchFamily="34" charset="0"/>
              </a:rPr>
              <a:t>2</a:t>
            </a:r>
            <a:r>
              <a:rPr lang="en-US" altLang="en-US" sz="2400" dirty="0">
                <a:solidFill>
                  <a:schemeClr val="accent2"/>
                </a:solidFill>
                <a:latin typeface="Arial" pitchFamily="34" charset="0"/>
              </a:rPr>
              <a:t>O)</a:t>
            </a:r>
            <a:r>
              <a:rPr lang="en-US" altLang="en-US" sz="2400" baseline="-25000" dirty="0">
                <a:solidFill>
                  <a:schemeClr val="accent2"/>
                </a:solidFill>
                <a:latin typeface="Arial" pitchFamily="34" charset="0"/>
              </a:rPr>
              <a:t>n</a:t>
            </a:r>
          </a:p>
        </p:txBody>
      </p:sp>
    </p:spTree>
    <p:extLst>
      <p:ext uri="{BB962C8B-B14F-4D97-AF65-F5344CB8AC3E}">
        <p14:creationId xmlns:p14="http://schemas.microsoft.com/office/powerpoint/2010/main" val="12507589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34182" y="548680"/>
            <a:ext cx="7344816" cy="523220"/>
          </a:xfrm>
          <a:prstGeom prst="rect">
            <a:avLst/>
          </a:prstGeom>
          <a:noFill/>
        </p:spPr>
        <p:txBody>
          <a:bodyPr wrap="square" rtlCol="0">
            <a:spAutoFit/>
          </a:bodyPr>
          <a:lstStyle/>
          <a:p>
            <a:r>
              <a:rPr lang="en-IN" sz="2800" b="1" dirty="0" smtClean="0">
                <a:solidFill>
                  <a:srgbClr val="0070C0"/>
                </a:solidFill>
              </a:rPr>
              <a:t>Stages of Photosynthesis</a:t>
            </a:r>
            <a:endParaRPr lang="en-IN" sz="2800" b="1" dirty="0">
              <a:solidFill>
                <a:srgbClr val="0070C0"/>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9641"/>
          <a:stretch/>
        </p:blipFill>
        <p:spPr>
          <a:xfrm>
            <a:off x="611560" y="1484784"/>
            <a:ext cx="7122772" cy="4723896"/>
          </a:xfrm>
          <a:prstGeom prst="rect">
            <a:avLst/>
          </a:prstGeom>
        </p:spPr>
      </p:pic>
    </p:spTree>
    <p:extLst>
      <p:ext uri="{BB962C8B-B14F-4D97-AF65-F5344CB8AC3E}">
        <p14:creationId xmlns:p14="http://schemas.microsoft.com/office/powerpoint/2010/main" val="1578818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9752" y="332656"/>
            <a:ext cx="5544616" cy="584775"/>
          </a:xfrm>
          <a:prstGeom prst="rect">
            <a:avLst/>
          </a:prstGeom>
          <a:noFill/>
        </p:spPr>
        <p:txBody>
          <a:bodyPr wrap="square" rtlCol="0">
            <a:spAutoFit/>
          </a:bodyPr>
          <a:lstStyle/>
          <a:p>
            <a:r>
              <a:rPr lang="en-IN" sz="3200" b="1" dirty="0" smtClean="0">
                <a:solidFill>
                  <a:srgbClr val="0070C0"/>
                </a:solidFill>
              </a:rPr>
              <a:t>Respiration</a:t>
            </a:r>
            <a:endParaRPr lang="en-IN" sz="3200" b="1" dirty="0">
              <a:solidFill>
                <a:srgbClr val="0070C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988840"/>
            <a:ext cx="7087753" cy="3651688"/>
          </a:xfrm>
          <a:prstGeom prst="rect">
            <a:avLst/>
          </a:prstGeom>
        </p:spPr>
      </p:pic>
    </p:spTree>
    <p:extLst>
      <p:ext uri="{BB962C8B-B14F-4D97-AF65-F5344CB8AC3E}">
        <p14:creationId xmlns:p14="http://schemas.microsoft.com/office/powerpoint/2010/main" val="2269234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2542115" y="180878"/>
            <a:ext cx="3685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dirty="0" smtClean="0">
                <a:solidFill>
                  <a:srgbClr val="FF0000"/>
                </a:solidFill>
                <a:latin typeface="Arial" pitchFamily="34" charset="0"/>
              </a:rPr>
              <a:t>Types of Carbohydrates</a:t>
            </a:r>
            <a:endParaRPr lang="en-US" altLang="en-US" sz="2400" b="1" dirty="0">
              <a:solidFill>
                <a:srgbClr val="FF0000"/>
              </a:solidFill>
              <a:latin typeface="Arial" pitchFamily="34" charset="0"/>
            </a:endParaRPr>
          </a:p>
        </p:txBody>
      </p:sp>
      <p:grpSp>
        <p:nvGrpSpPr>
          <p:cNvPr id="4" name="Group 3"/>
          <p:cNvGrpSpPr/>
          <p:nvPr/>
        </p:nvGrpSpPr>
        <p:grpSpPr>
          <a:xfrm>
            <a:off x="179512" y="764704"/>
            <a:ext cx="8899401" cy="5976664"/>
            <a:chOff x="179512" y="764704"/>
            <a:chExt cx="8899401" cy="5976664"/>
          </a:xfrm>
        </p:grpSpPr>
        <p:grpSp>
          <p:nvGrpSpPr>
            <p:cNvPr id="3" name="Group 2"/>
            <p:cNvGrpSpPr/>
            <p:nvPr/>
          </p:nvGrpSpPr>
          <p:grpSpPr>
            <a:xfrm>
              <a:off x="179512" y="764704"/>
              <a:ext cx="8893175" cy="3963119"/>
              <a:chOff x="179512" y="1182688"/>
              <a:chExt cx="8893175" cy="3963119"/>
            </a:xfrm>
          </p:grpSpPr>
          <p:sp>
            <p:nvSpPr>
              <p:cNvPr id="5123" name="Text Box 5"/>
              <p:cNvSpPr txBox="1">
                <a:spLocks noChangeArrowheads="1"/>
              </p:cNvSpPr>
              <p:nvPr/>
            </p:nvSpPr>
            <p:spPr bwMode="auto">
              <a:xfrm>
                <a:off x="215900" y="1268413"/>
                <a:ext cx="7451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2000" dirty="0">
                    <a:latin typeface="Arial" pitchFamily="34" charset="0"/>
                  </a:rPr>
                  <a:t>1.</a:t>
                </a:r>
                <a:r>
                  <a:rPr lang="fr-FR" altLang="en-US" sz="2000" dirty="0">
                    <a:solidFill>
                      <a:srgbClr val="CC3300"/>
                    </a:solidFill>
                    <a:latin typeface="Arial" pitchFamily="34" charset="0"/>
                  </a:rPr>
                  <a:t> Monosaccharide</a:t>
                </a:r>
                <a:r>
                  <a:rPr lang="fr-FR" altLang="en-US" sz="2000" dirty="0">
                    <a:latin typeface="Arial" pitchFamily="34" charset="0"/>
                  </a:rPr>
                  <a:t> + H</a:t>
                </a:r>
                <a:r>
                  <a:rPr lang="fr-FR" altLang="en-US" sz="2000" baseline="-25000" dirty="0">
                    <a:latin typeface="Arial" pitchFamily="34" charset="0"/>
                  </a:rPr>
                  <a:t>2</a:t>
                </a:r>
                <a:r>
                  <a:rPr lang="fr-FR" altLang="en-US" sz="2000" dirty="0">
                    <a:latin typeface="Arial" pitchFamily="34" charset="0"/>
                  </a:rPr>
                  <a:t>O			no </a:t>
                </a:r>
                <a:r>
                  <a:rPr lang="fr-FR" altLang="en-US" sz="2000" dirty="0" err="1">
                    <a:latin typeface="Arial" pitchFamily="34" charset="0"/>
                  </a:rPr>
                  <a:t>hydrolysis</a:t>
                </a:r>
                <a:endParaRPr lang="fr-FR" altLang="en-US" sz="2000" dirty="0">
                  <a:latin typeface="Arial" pitchFamily="34" charset="0"/>
                </a:endParaRPr>
              </a:p>
            </p:txBody>
          </p:sp>
          <p:sp>
            <p:nvSpPr>
              <p:cNvPr id="5124" name="Line 6"/>
              <p:cNvSpPr>
                <a:spLocks noChangeShapeType="1"/>
              </p:cNvSpPr>
              <p:nvPr/>
            </p:nvSpPr>
            <p:spPr bwMode="auto">
              <a:xfrm>
                <a:off x="3798888" y="1519238"/>
                <a:ext cx="13684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125" name="Text Box 7"/>
              <p:cNvSpPr txBox="1">
                <a:spLocks noChangeArrowheads="1"/>
              </p:cNvSpPr>
              <p:nvPr/>
            </p:nvSpPr>
            <p:spPr bwMode="auto">
              <a:xfrm>
                <a:off x="3795713" y="1182688"/>
                <a:ext cx="1289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1400" b="1">
                    <a:latin typeface="Arial" pitchFamily="34" charset="0"/>
                  </a:rPr>
                  <a:t>H</a:t>
                </a:r>
                <a:r>
                  <a:rPr lang="fr-FR" altLang="en-US" sz="1400" b="1" baseline="30000">
                    <a:latin typeface="Arial" pitchFamily="34" charset="0"/>
                  </a:rPr>
                  <a:t>+ </a:t>
                </a:r>
                <a:r>
                  <a:rPr lang="fr-FR" altLang="en-US" sz="1400" b="1">
                    <a:latin typeface="Arial" pitchFamily="34" charset="0"/>
                  </a:rPr>
                  <a:t>or enzyme</a:t>
                </a:r>
              </a:p>
            </p:txBody>
          </p:sp>
          <p:sp>
            <p:nvSpPr>
              <p:cNvPr id="5126" name="Oval 8"/>
              <p:cNvSpPr>
                <a:spLocks noChangeArrowheads="1"/>
              </p:cNvSpPr>
              <p:nvPr/>
            </p:nvSpPr>
            <p:spPr bwMode="auto">
              <a:xfrm>
                <a:off x="1512888" y="1844675"/>
                <a:ext cx="360362"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27" name="Oval 10"/>
              <p:cNvSpPr>
                <a:spLocks noChangeArrowheads="1"/>
              </p:cNvSpPr>
              <p:nvPr/>
            </p:nvSpPr>
            <p:spPr bwMode="auto">
              <a:xfrm>
                <a:off x="6624638" y="1844675"/>
                <a:ext cx="360362"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28" name="Text Box 11"/>
              <p:cNvSpPr txBox="1">
                <a:spLocks noChangeArrowheads="1"/>
              </p:cNvSpPr>
              <p:nvPr/>
            </p:nvSpPr>
            <p:spPr bwMode="auto">
              <a:xfrm>
                <a:off x="250825" y="2550840"/>
                <a:ext cx="7777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2000" dirty="0">
                    <a:latin typeface="Arial" pitchFamily="34" charset="0"/>
                  </a:rPr>
                  <a:t>2. </a:t>
                </a:r>
                <a:r>
                  <a:rPr lang="fr-FR" altLang="en-US" sz="2000" dirty="0">
                    <a:solidFill>
                      <a:srgbClr val="CC3300"/>
                    </a:solidFill>
                    <a:latin typeface="Arial" pitchFamily="34" charset="0"/>
                  </a:rPr>
                  <a:t>Disaccharide</a:t>
                </a:r>
                <a:r>
                  <a:rPr lang="fr-FR" altLang="en-US" sz="2000" dirty="0">
                    <a:latin typeface="Arial" pitchFamily="34" charset="0"/>
                  </a:rPr>
                  <a:t> + H</a:t>
                </a:r>
                <a:r>
                  <a:rPr lang="fr-FR" altLang="en-US" sz="2000" baseline="-25000" dirty="0">
                    <a:latin typeface="Arial" pitchFamily="34" charset="0"/>
                  </a:rPr>
                  <a:t>2</a:t>
                </a:r>
                <a:r>
                  <a:rPr lang="fr-FR" altLang="en-US" sz="2000" dirty="0">
                    <a:latin typeface="Arial" pitchFamily="34" charset="0"/>
                  </a:rPr>
                  <a:t>O			</a:t>
                </a:r>
                <a:r>
                  <a:rPr lang="fr-FR" altLang="en-US" sz="2000" dirty="0" err="1">
                    <a:latin typeface="Arial" pitchFamily="34" charset="0"/>
                  </a:rPr>
                  <a:t>two</a:t>
                </a:r>
                <a:r>
                  <a:rPr lang="fr-FR" altLang="en-US" sz="2000" dirty="0">
                    <a:latin typeface="Arial" pitchFamily="34" charset="0"/>
                  </a:rPr>
                  <a:t> monosaccharide </a:t>
                </a:r>
                <a:r>
                  <a:rPr lang="fr-FR" altLang="en-US" sz="2000" dirty="0" err="1">
                    <a:latin typeface="Arial" pitchFamily="34" charset="0"/>
                  </a:rPr>
                  <a:t>units</a:t>
                </a:r>
                <a:endParaRPr lang="fr-FR" altLang="en-US" sz="2000" dirty="0">
                  <a:latin typeface="Arial" pitchFamily="34" charset="0"/>
                </a:endParaRPr>
              </a:p>
            </p:txBody>
          </p:sp>
          <p:sp>
            <p:nvSpPr>
              <p:cNvPr id="5129" name="Line 12"/>
              <p:cNvSpPr>
                <a:spLocks noChangeShapeType="1"/>
              </p:cNvSpPr>
              <p:nvPr/>
            </p:nvSpPr>
            <p:spPr bwMode="auto">
              <a:xfrm>
                <a:off x="3195514" y="2882900"/>
                <a:ext cx="13684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130" name="Oval 14"/>
              <p:cNvSpPr>
                <a:spLocks noChangeArrowheads="1"/>
              </p:cNvSpPr>
              <p:nvPr/>
            </p:nvSpPr>
            <p:spPr bwMode="auto">
              <a:xfrm>
                <a:off x="1115616" y="3054896"/>
                <a:ext cx="360362"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31" name="Oval 15"/>
              <p:cNvSpPr>
                <a:spLocks noChangeArrowheads="1"/>
              </p:cNvSpPr>
              <p:nvPr/>
            </p:nvSpPr>
            <p:spPr bwMode="auto">
              <a:xfrm>
                <a:off x="6799263" y="3003525"/>
                <a:ext cx="360362"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32" name="Oval 16"/>
              <p:cNvSpPr>
                <a:spLocks noChangeArrowheads="1"/>
              </p:cNvSpPr>
              <p:nvPr/>
            </p:nvSpPr>
            <p:spPr bwMode="auto">
              <a:xfrm>
                <a:off x="1461691" y="3056484"/>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33" name="Text Box 17"/>
              <p:cNvSpPr txBox="1">
                <a:spLocks noChangeArrowheads="1"/>
              </p:cNvSpPr>
              <p:nvPr/>
            </p:nvSpPr>
            <p:spPr bwMode="auto">
              <a:xfrm>
                <a:off x="6313488" y="2982888"/>
                <a:ext cx="331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2000">
                    <a:latin typeface="Arial" pitchFamily="34" charset="0"/>
                  </a:rPr>
                  <a:t>+</a:t>
                </a:r>
              </a:p>
            </p:txBody>
          </p:sp>
          <p:sp>
            <p:nvSpPr>
              <p:cNvPr id="5134" name="Oval 18"/>
              <p:cNvSpPr>
                <a:spLocks noChangeArrowheads="1"/>
              </p:cNvSpPr>
              <p:nvPr/>
            </p:nvSpPr>
            <p:spPr bwMode="auto">
              <a:xfrm>
                <a:off x="5829300" y="3005113"/>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35" name="Text Box 19"/>
              <p:cNvSpPr txBox="1">
                <a:spLocks noChangeArrowheads="1"/>
              </p:cNvSpPr>
              <p:nvPr/>
            </p:nvSpPr>
            <p:spPr bwMode="auto">
              <a:xfrm>
                <a:off x="179512" y="3877097"/>
                <a:ext cx="8893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2000" dirty="0">
                    <a:latin typeface="Arial" pitchFamily="34" charset="0"/>
                  </a:rPr>
                  <a:t>3. </a:t>
                </a:r>
                <a:r>
                  <a:rPr lang="fr-FR" altLang="en-US" sz="2000" dirty="0" smtClean="0">
                    <a:solidFill>
                      <a:srgbClr val="CC3300"/>
                    </a:solidFill>
                    <a:latin typeface="Arial" pitchFamily="34" charset="0"/>
                  </a:rPr>
                  <a:t>Oligosaccharide</a:t>
                </a:r>
                <a:r>
                  <a:rPr lang="fr-FR" altLang="en-US" sz="2000" dirty="0" smtClean="0">
                    <a:latin typeface="Arial" pitchFamily="34" charset="0"/>
                  </a:rPr>
                  <a:t> </a:t>
                </a:r>
                <a:r>
                  <a:rPr lang="fr-FR" altLang="en-US" sz="2000" dirty="0">
                    <a:latin typeface="Arial" pitchFamily="34" charset="0"/>
                  </a:rPr>
                  <a:t>+ </a:t>
                </a:r>
                <a:r>
                  <a:rPr lang="fr-FR" altLang="en-US" sz="2000" dirty="0" err="1">
                    <a:latin typeface="Arial" pitchFamily="34" charset="0"/>
                  </a:rPr>
                  <a:t>many</a:t>
                </a:r>
                <a:r>
                  <a:rPr lang="fr-FR" altLang="en-US" sz="2000" dirty="0">
                    <a:latin typeface="Arial" pitchFamily="34" charset="0"/>
                  </a:rPr>
                  <a:t> H</a:t>
                </a:r>
                <a:r>
                  <a:rPr lang="fr-FR" altLang="en-US" sz="2000" baseline="-25000" dirty="0">
                    <a:latin typeface="Arial" pitchFamily="34" charset="0"/>
                  </a:rPr>
                  <a:t>2</a:t>
                </a:r>
                <a:r>
                  <a:rPr lang="fr-FR" altLang="en-US" sz="2000" dirty="0">
                    <a:latin typeface="Arial" pitchFamily="34" charset="0"/>
                  </a:rPr>
                  <a:t>O			</a:t>
                </a:r>
                <a:r>
                  <a:rPr lang="fr-FR" altLang="en-US" sz="2000" dirty="0" smtClean="0">
                    <a:latin typeface="Arial" pitchFamily="34" charset="0"/>
                  </a:rPr>
                  <a:t>2-10 </a:t>
                </a:r>
                <a:r>
                  <a:rPr lang="fr-FR" altLang="en-US" sz="2000" dirty="0">
                    <a:latin typeface="Arial" pitchFamily="34" charset="0"/>
                  </a:rPr>
                  <a:t>monosaccharide </a:t>
                </a:r>
                <a:r>
                  <a:rPr lang="fr-FR" altLang="en-US" sz="2000" dirty="0" err="1">
                    <a:latin typeface="Arial" pitchFamily="34" charset="0"/>
                  </a:rPr>
                  <a:t>units</a:t>
                </a:r>
                <a:endParaRPr lang="fr-FR" altLang="en-US" sz="2000" dirty="0">
                  <a:latin typeface="Arial" pitchFamily="34" charset="0"/>
                </a:endParaRPr>
              </a:p>
            </p:txBody>
          </p:sp>
          <p:sp>
            <p:nvSpPr>
              <p:cNvPr id="5136" name="Line 20"/>
              <p:cNvSpPr>
                <a:spLocks noChangeShapeType="1"/>
              </p:cNvSpPr>
              <p:nvPr/>
            </p:nvSpPr>
            <p:spPr bwMode="auto">
              <a:xfrm>
                <a:off x="4067175" y="4135016"/>
                <a:ext cx="13684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137" name="Oval 22"/>
              <p:cNvSpPr>
                <a:spLocks noChangeArrowheads="1"/>
              </p:cNvSpPr>
              <p:nvPr/>
            </p:nvSpPr>
            <p:spPr bwMode="auto">
              <a:xfrm>
                <a:off x="1917700" y="4351040"/>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38" name="Oval 24"/>
              <p:cNvSpPr>
                <a:spLocks noChangeArrowheads="1"/>
              </p:cNvSpPr>
              <p:nvPr/>
            </p:nvSpPr>
            <p:spPr bwMode="auto">
              <a:xfrm>
                <a:off x="2263775" y="4352628"/>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39" name="Oval 27"/>
              <p:cNvSpPr>
                <a:spLocks noChangeArrowheads="1"/>
              </p:cNvSpPr>
              <p:nvPr/>
            </p:nvSpPr>
            <p:spPr bwMode="auto">
              <a:xfrm>
                <a:off x="2601913" y="4352628"/>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40" name="Oval 28"/>
              <p:cNvSpPr>
                <a:spLocks noChangeArrowheads="1"/>
              </p:cNvSpPr>
              <p:nvPr/>
            </p:nvSpPr>
            <p:spPr bwMode="auto">
              <a:xfrm>
                <a:off x="889000" y="4352628"/>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41" name="Oval 29"/>
              <p:cNvSpPr>
                <a:spLocks noChangeArrowheads="1"/>
              </p:cNvSpPr>
              <p:nvPr/>
            </p:nvSpPr>
            <p:spPr bwMode="auto">
              <a:xfrm>
                <a:off x="1235075" y="4354215"/>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42" name="Oval 30"/>
              <p:cNvSpPr>
                <a:spLocks noChangeArrowheads="1"/>
              </p:cNvSpPr>
              <p:nvPr/>
            </p:nvSpPr>
            <p:spPr bwMode="auto">
              <a:xfrm>
                <a:off x="1573213" y="4354215"/>
                <a:ext cx="360362"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43" name="Oval 31"/>
              <p:cNvSpPr>
                <a:spLocks noChangeArrowheads="1"/>
              </p:cNvSpPr>
              <p:nvPr/>
            </p:nvSpPr>
            <p:spPr bwMode="auto">
              <a:xfrm>
                <a:off x="2936875" y="4352628"/>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44" name="Oval 32"/>
              <p:cNvSpPr>
                <a:spLocks noChangeArrowheads="1"/>
              </p:cNvSpPr>
              <p:nvPr/>
            </p:nvSpPr>
            <p:spPr bwMode="auto">
              <a:xfrm>
                <a:off x="552450" y="4352628"/>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45" name="Oval 33"/>
              <p:cNvSpPr>
                <a:spLocks noChangeArrowheads="1"/>
              </p:cNvSpPr>
              <p:nvPr/>
            </p:nvSpPr>
            <p:spPr bwMode="auto">
              <a:xfrm>
                <a:off x="7296150" y="4279032"/>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46" name="Oval 34"/>
              <p:cNvSpPr>
                <a:spLocks noChangeArrowheads="1"/>
              </p:cNvSpPr>
              <p:nvPr/>
            </p:nvSpPr>
            <p:spPr bwMode="auto">
              <a:xfrm>
                <a:off x="7675563" y="4783857"/>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47" name="Oval 35"/>
              <p:cNvSpPr>
                <a:spLocks noChangeArrowheads="1"/>
              </p:cNvSpPr>
              <p:nvPr/>
            </p:nvSpPr>
            <p:spPr bwMode="auto">
              <a:xfrm>
                <a:off x="7980363" y="4280619"/>
                <a:ext cx="360362"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48" name="Oval 36"/>
              <p:cNvSpPr>
                <a:spLocks noChangeArrowheads="1"/>
              </p:cNvSpPr>
              <p:nvPr/>
            </p:nvSpPr>
            <p:spPr bwMode="auto">
              <a:xfrm>
                <a:off x="6300788" y="4783857"/>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49" name="Oval 37"/>
              <p:cNvSpPr>
                <a:spLocks noChangeArrowheads="1"/>
              </p:cNvSpPr>
              <p:nvPr/>
            </p:nvSpPr>
            <p:spPr bwMode="auto">
              <a:xfrm>
                <a:off x="6613525" y="4282207"/>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50" name="Oval 38"/>
              <p:cNvSpPr>
                <a:spLocks noChangeArrowheads="1"/>
              </p:cNvSpPr>
              <p:nvPr/>
            </p:nvSpPr>
            <p:spPr bwMode="auto">
              <a:xfrm>
                <a:off x="6985000" y="4785444"/>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51" name="Oval 39"/>
              <p:cNvSpPr>
                <a:spLocks noChangeArrowheads="1"/>
              </p:cNvSpPr>
              <p:nvPr/>
            </p:nvSpPr>
            <p:spPr bwMode="auto">
              <a:xfrm>
                <a:off x="8348663" y="4783857"/>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52" name="Oval 40"/>
              <p:cNvSpPr>
                <a:spLocks noChangeArrowheads="1"/>
              </p:cNvSpPr>
              <p:nvPr/>
            </p:nvSpPr>
            <p:spPr bwMode="auto">
              <a:xfrm>
                <a:off x="5930900" y="4280619"/>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53" name="Text Box 41"/>
              <p:cNvSpPr txBox="1">
                <a:spLocks noChangeArrowheads="1"/>
              </p:cNvSpPr>
              <p:nvPr/>
            </p:nvSpPr>
            <p:spPr bwMode="auto">
              <a:xfrm>
                <a:off x="3252788" y="2578100"/>
                <a:ext cx="1289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1400" b="1" dirty="0">
                    <a:latin typeface="Arial" pitchFamily="34" charset="0"/>
                  </a:rPr>
                  <a:t>H</a:t>
                </a:r>
                <a:r>
                  <a:rPr lang="fr-FR" altLang="en-US" sz="1400" b="1" baseline="30000" dirty="0">
                    <a:latin typeface="Arial" pitchFamily="34" charset="0"/>
                  </a:rPr>
                  <a:t>+ </a:t>
                </a:r>
                <a:r>
                  <a:rPr lang="fr-FR" altLang="en-US" sz="1400" b="1" dirty="0">
                    <a:latin typeface="Arial" pitchFamily="34" charset="0"/>
                  </a:rPr>
                  <a:t>or enzyme</a:t>
                </a:r>
              </a:p>
            </p:txBody>
          </p:sp>
          <p:sp>
            <p:nvSpPr>
              <p:cNvPr id="5154" name="Text Box 42"/>
              <p:cNvSpPr txBox="1">
                <a:spLocks noChangeArrowheads="1"/>
              </p:cNvSpPr>
              <p:nvPr/>
            </p:nvSpPr>
            <p:spPr bwMode="auto">
              <a:xfrm>
                <a:off x="4122738" y="3754438"/>
                <a:ext cx="1289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1400" b="1" dirty="0">
                    <a:latin typeface="Arial" pitchFamily="34" charset="0"/>
                  </a:rPr>
                  <a:t>H</a:t>
                </a:r>
                <a:r>
                  <a:rPr lang="fr-FR" altLang="en-US" sz="1400" b="1" baseline="30000" dirty="0">
                    <a:latin typeface="Arial" pitchFamily="34" charset="0"/>
                  </a:rPr>
                  <a:t>+ </a:t>
                </a:r>
                <a:r>
                  <a:rPr lang="fr-FR" altLang="en-US" sz="1400" b="1" dirty="0">
                    <a:latin typeface="Arial" pitchFamily="34" charset="0"/>
                  </a:rPr>
                  <a:t>or enzyme</a:t>
                </a:r>
              </a:p>
            </p:txBody>
          </p:sp>
        </p:grpSp>
        <p:sp>
          <p:nvSpPr>
            <p:cNvPr id="39" name="Text Box 19"/>
            <p:cNvSpPr txBox="1">
              <a:spLocks noChangeArrowheads="1"/>
            </p:cNvSpPr>
            <p:nvPr/>
          </p:nvSpPr>
          <p:spPr bwMode="auto">
            <a:xfrm>
              <a:off x="185738" y="5094386"/>
              <a:ext cx="8893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2000" dirty="0" smtClean="0">
                  <a:latin typeface="Arial" pitchFamily="34" charset="0"/>
                </a:rPr>
                <a:t>4. </a:t>
              </a:r>
              <a:r>
                <a:rPr lang="fr-FR" altLang="en-US" sz="2000" dirty="0">
                  <a:solidFill>
                    <a:srgbClr val="CC3300"/>
                  </a:solidFill>
                  <a:latin typeface="Arial" pitchFamily="34" charset="0"/>
                </a:rPr>
                <a:t>Polysaccharide</a:t>
              </a:r>
              <a:r>
                <a:rPr lang="fr-FR" altLang="en-US" sz="2000" dirty="0">
                  <a:latin typeface="Arial" pitchFamily="34" charset="0"/>
                </a:rPr>
                <a:t> + </a:t>
              </a:r>
              <a:r>
                <a:rPr lang="fr-FR" altLang="en-US" sz="2000" dirty="0" err="1">
                  <a:latin typeface="Arial" pitchFamily="34" charset="0"/>
                </a:rPr>
                <a:t>many</a:t>
              </a:r>
              <a:r>
                <a:rPr lang="fr-FR" altLang="en-US" sz="2000" dirty="0">
                  <a:latin typeface="Arial" pitchFamily="34" charset="0"/>
                </a:rPr>
                <a:t> H</a:t>
              </a:r>
              <a:r>
                <a:rPr lang="fr-FR" altLang="en-US" sz="2000" baseline="-25000" dirty="0">
                  <a:latin typeface="Arial" pitchFamily="34" charset="0"/>
                </a:rPr>
                <a:t>2</a:t>
              </a:r>
              <a:r>
                <a:rPr lang="fr-FR" altLang="en-US" sz="2000" dirty="0">
                  <a:latin typeface="Arial" pitchFamily="34" charset="0"/>
                </a:rPr>
                <a:t>O			</a:t>
              </a:r>
              <a:r>
                <a:rPr lang="fr-FR" altLang="en-US" sz="2000" dirty="0" smtClean="0">
                  <a:latin typeface="Arial" pitchFamily="34" charset="0"/>
                </a:rPr>
                <a:t>&gt;10 </a:t>
              </a:r>
              <a:r>
                <a:rPr lang="fr-FR" altLang="en-US" sz="2000" dirty="0">
                  <a:latin typeface="Arial" pitchFamily="34" charset="0"/>
                </a:rPr>
                <a:t>monosaccharide </a:t>
              </a:r>
              <a:r>
                <a:rPr lang="fr-FR" altLang="en-US" sz="2000" dirty="0" err="1">
                  <a:latin typeface="Arial" pitchFamily="34" charset="0"/>
                </a:rPr>
                <a:t>units</a:t>
              </a:r>
              <a:endParaRPr lang="fr-FR" altLang="en-US" sz="2000" dirty="0">
                <a:latin typeface="Arial" pitchFamily="34" charset="0"/>
              </a:endParaRPr>
            </a:p>
          </p:txBody>
        </p:sp>
        <p:sp>
          <p:nvSpPr>
            <p:cNvPr id="40" name="Text Box 42"/>
            <p:cNvSpPr txBox="1">
              <a:spLocks noChangeArrowheads="1"/>
            </p:cNvSpPr>
            <p:nvPr/>
          </p:nvSpPr>
          <p:spPr bwMode="auto">
            <a:xfrm>
              <a:off x="4136901" y="5140424"/>
              <a:ext cx="1289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1400" b="1">
                  <a:latin typeface="Arial" pitchFamily="34" charset="0"/>
                </a:rPr>
                <a:t>H</a:t>
              </a:r>
              <a:r>
                <a:rPr lang="fr-FR" altLang="en-US" sz="1400" b="1" baseline="30000">
                  <a:latin typeface="Arial" pitchFamily="34" charset="0"/>
                </a:rPr>
                <a:t>+ </a:t>
              </a:r>
              <a:r>
                <a:rPr lang="fr-FR" altLang="en-US" sz="1400" b="1">
                  <a:latin typeface="Arial" pitchFamily="34" charset="0"/>
                </a:rPr>
                <a:t>or enzyme</a:t>
              </a:r>
            </a:p>
          </p:txBody>
        </p:sp>
        <p:sp>
          <p:nvSpPr>
            <p:cNvPr id="41" name="Line 20"/>
            <p:cNvSpPr>
              <a:spLocks noChangeShapeType="1"/>
            </p:cNvSpPr>
            <p:nvPr/>
          </p:nvSpPr>
          <p:spPr bwMode="auto">
            <a:xfrm>
              <a:off x="4067944" y="5445224"/>
              <a:ext cx="13684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2" name="Oval 22"/>
            <p:cNvSpPr>
              <a:spLocks noChangeArrowheads="1"/>
            </p:cNvSpPr>
            <p:nvPr/>
          </p:nvSpPr>
          <p:spPr bwMode="auto">
            <a:xfrm>
              <a:off x="1691680" y="5729758"/>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43" name="Oval 24"/>
            <p:cNvSpPr>
              <a:spLocks noChangeArrowheads="1"/>
            </p:cNvSpPr>
            <p:nvPr/>
          </p:nvSpPr>
          <p:spPr bwMode="auto">
            <a:xfrm>
              <a:off x="2037755" y="5731346"/>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44" name="Oval 27"/>
            <p:cNvSpPr>
              <a:spLocks noChangeArrowheads="1"/>
            </p:cNvSpPr>
            <p:nvPr/>
          </p:nvSpPr>
          <p:spPr bwMode="auto">
            <a:xfrm>
              <a:off x="2375893" y="5731346"/>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45" name="Oval 28"/>
            <p:cNvSpPr>
              <a:spLocks noChangeArrowheads="1"/>
            </p:cNvSpPr>
            <p:nvPr/>
          </p:nvSpPr>
          <p:spPr bwMode="auto">
            <a:xfrm>
              <a:off x="1041400" y="5731346"/>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46" name="Oval 29"/>
            <p:cNvSpPr>
              <a:spLocks noChangeArrowheads="1"/>
            </p:cNvSpPr>
            <p:nvPr/>
          </p:nvSpPr>
          <p:spPr bwMode="auto">
            <a:xfrm>
              <a:off x="1387475" y="5732933"/>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47" name="Oval 31"/>
            <p:cNvSpPr>
              <a:spLocks noChangeArrowheads="1"/>
            </p:cNvSpPr>
            <p:nvPr/>
          </p:nvSpPr>
          <p:spPr bwMode="auto">
            <a:xfrm>
              <a:off x="2710855" y="5731346"/>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48" name="Oval 32"/>
            <p:cNvSpPr>
              <a:spLocks noChangeArrowheads="1"/>
            </p:cNvSpPr>
            <p:nvPr/>
          </p:nvSpPr>
          <p:spPr bwMode="auto">
            <a:xfrm>
              <a:off x="704850" y="5731346"/>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49" name="Oval 22"/>
            <p:cNvSpPr>
              <a:spLocks noChangeArrowheads="1"/>
            </p:cNvSpPr>
            <p:nvPr/>
          </p:nvSpPr>
          <p:spPr bwMode="auto">
            <a:xfrm>
              <a:off x="1805930" y="6021288"/>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0" name="Oval 24"/>
            <p:cNvSpPr>
              <a:spLocks noChangeArrowheads="1"/>
            </p:cNvSpPr>
            <p:nvPr/>
          </p:nvSpPr>
          <p:spPr bwMode="auto">
            <a:xfrm>
              <a:off x="2152005" y="6022876"/>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1" name="Oval 27"/>
            <p:cNvSpPr>
              <a:spLocks noChangeArrowheads="1"/>
            </p:cNvSpPr>
            <p:nvPr/>
          </p:nvSpPr>
          <p:spPr bwMode="auto">
            <a:xfrm>
              <a:off x="2868563" y="6022876"/>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2" name="Oval 28"/>
            <p:cNvSpPr>
              <a:spLocks noChangeArrowheads="1"/>
            </p:cNvSpPr>
            <p:nvPr/>
          </p:nvSpPr>
          <p:spPr bwMode="auto">
            <a:xfrm>
              <a:off x="1155650" y="6022876"/>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3" name="Oval 29"/>
            <p:cNvSpPr>
              <a:spLocks noChangeArrowheads="1"/>
            </p:cNvSpPr>
            <p:nvPr/>
          </p:nvSpPr>
          <p:spPr bwMode="auto">
            <a:xfrm>
              <a:off x="1501725" y="6024463"/>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4" name="Oval 31"/>
            <p:cNvSpPr>
              <a:spLocks noChangeArrowheads="1"/>
            </p:cNvSpPr>
            <p:nvPr/>
          </p:nvSpPr>
          <p:spPr bwMode="auto">
            <a:xfrm>
              <a:off x="2825105" y="6022876"/>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5" name="Oval 32"/>
            <p:cNvSpPr>
              <a:spLocks noChangeArrowheads="1"/>
            </p:cNvSpPr>
            <p:nvPr/>
          </p:nvSpPr>
          <p:spPr bwMode="auto">
            <a:xfrm>
              <a:off x="819100" y="6022876"/>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6" name="Oval 31"/>
            <p:cNvSpPr>
              <a:spLocks noChangeArrowheads="1"/>
            </p:cNvSpPr>
            <p:nvPr/>
          </p:nvSpPr>
          <p:spPr bwMode="auto">
            <a:xfrm>
              <a:off x="2483768" y="6021288"/>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7" name="Oval 33"/>
            <p:cNvSpPr>
              <a:spLocks noChangeArrowheads="1"/>
            </p:cNvSpPr>
            <p:nvPr/>
          </p:nvSpPr>
          <p:spPr bwMode="auto">
            <a:xfrm>
              <a:off x="6873354" y="5586561"/>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8" name="Oval 34"/>
            <p:cNvSpPr>
              <a:spLocks noChangeArrowheads="1"/>
            </p:cNvSpPr>
            <p:nvPr/>
          </p:nvSpPr>
          <p:spPr bwMode="auto">
            <a:xfrm>
              <a:off x="7159625" y="5946923"/>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9" name="Oval 35"/>
            <p:cNvSpPr>
              <a:spLocks noChangeArrowheads="1"/>
            </p:cNvSpPr>
            <p:nvPr/>
          </p:nvSpPr>
          <p:spPr bwMode="auto">
            <a:xfrm>
              <a:off x="7557567" y="5588148"/>
              <a:ext cx="360362"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0" name="Oval 36"/>
            <p:cNvSpPr>
              <a:spLocks noChangeArrowheads="1"/>
            </p:cNvSpPr>
            <p:nvPr/>
          </p:nvSpPr>
          <p:spPr bwMode="auto">
            <a:xfrm>
              <a:off x="5868467" y="5826719"/>
              <a:ext cx="357708" cy="450874"/>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1" name="Oval 37"/>
            <p:cNvSpPr>
              <a:spLocks noChangeArrowheads="1"/>
            </p:cNvSpPr>
            <p:nvPr/>
          </p:nvSpPr>
          <p:spPr bwMode="auto">
            <a:xfrm>
              <a:off x="6190729" y="5589736"/>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2" name="Oval 38"/>
            <p:cNvSpPr>
              <a:spLocks noChangeArrowheads="1"/>
            </p:cNvSpPr>
            <p:nvPr/>
          </p:nvSpPr>
          <p:spPr bwMode="auto">
            <a:xfrm>
              <a:off x="6562527" y="5960317"/>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3" name="Oval 39"/>
            <p:cNvSpPr>
              <a:spLocks noChangeArrowheads="1"/>
            </p:cNvSpPr>
            <p:nvPr/>
          </p:nvSpPr>
          <p:spPr bwMode="auto">
            <a:xfrm>
              <a:off x="7925867" y="6091386"/>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4" name="Oval 40"/>
            <p:cNvSpPr>
              <a:spLocks noChangeArrowheads="1"/>
            </p:cNvSpPr>
            <p:nvPr/>
          </p:nvSpPr>
          <p:spPr bwMode="auto">
            <a:xfrm>
              <a:off x="5508104" y="5588148"/>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5" name="Oval 33"/>
            <p:cNvSpPr>
              <a:spLocks noChangeArrowheads="1"/>
            </p:cNvSpPr>
            <p:nvPr/>
          </p:nvSpPr>
          <p:spPr bwMode="auto">
            <a:xfrm>
              <a:off x="8528844" y="5845770"/>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6" name="Oval 34"/>
            <p:cNvSpPr>
              <a:spLocks noChangeArrowheads="1"/>
            </p:cNvSpPr>
            <p:nvPr/>
          </p:nvSpPr>
          <p:spPr bwMode="auto">
            <a:xfrm>
              <a:off x="6892727" y="6379418"/>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7" name="Oval 35"/>
            <p:cNvSpPr>
              <a:spLocks noChangeArrowheads="1"/>
            </p:cNvSpPr>
            <p:nvPr/>
          </p:nvSpPr>
          <p:spPr bwMode="auto">
            <a:xfrm>
              <a:off x="8128546" y="5646538"/>
              <a:ext cx="360362"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8" name="Oval 36"/>
            <p:cNvSpPr>
              <a:spLocks noChangeArrowheads="1"/>
            </p:cNvSpPr>
            <p:nvPr/>
          </p:nvSpPr>
          <p:spPr bwMode="auto">
            <a:xfrm>
              <a:off x="5517952" y="6379418"/>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9" name="Oval 37"/>
            <p:cNvSpPr>
              <a:spLocks noChangeArrowheads="1"/>
            </p:cNvSpPr>
            <p:nvPr/>
          </p:nvSpPr>
          <p:spPr bwMode="auto">
            <a:xfrm>
              <a:off x="8516689" y="6273203"/>
              <a:ext cx="360363"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0" name="Oval 38"/>
            <p:cNvSpPr>
              <a:spLocks noChangeArrowheads="1"/>
            </p:cNvSpPr>
            <p:nvPr/>
          </p:nvSpPr>
          <p:spPr bwMode="auto">
            <a:xfrm>
              <a:off x="6202164" y="6381005"/>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1" name="Oval 39"/>
            <p:cNvSpPr>
              <a:spLocks noChangeArrowheads="1"/>
            </p:cNvSpPr>
            <p:nvPr/>
          </p:nvSpPr>
          <p:spPr bwMode="auto">
            <a:xfrm>
              <a:off x="7565827" y="6379418"/>
              <a:ext cx="360362" cy="360362"/>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2" name="Oval 40"/>
            <p:cNvSpPr>
              <a:spLocks noChangeArrowheads="1"/>
            </p:cNvSpPr>
            <p:nvPr/>
          </p:nvSpPr>
          <p:spPr bwMode="auto">
            <a:xfrm>
              <a:off x="5148064" y="5876180"/>
              <a:ext cx="360363" cy="360363"/>
            </a:xfrm>
            <a:prstGeom prst="ellipse">
              <a:avLst/>
            </a:prstGeom>
            <a:gradFill rotWithShape="1">
              <a:gsLst>
                <a:gs pos="0">
                  <a:srgbClr val="3366FF"/>
                </a:gs>
                <a:gs pos="100000">
                  <a:srgbClr val="182F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spTree>
    <p:extLst>
      <p:ext uri="{BB962C8B-B14F-4D97-AF65-F5344CB8AC3E}">
        <p14:creationId xmlns:p14="http://schemas.microsoft.com/office/powerpoint/2010/main" val="2168015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23" t="18689" r="27777" b="36719"/>
          <a:stretch/>
        </p:blipFill>
        <p:spPr bwMode="auto">
          <a:xfrm>
            <a:off x="281353" y="886264"/>
            <a:ext cx="8398413" cy="47029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4"/>
          <p:cNvSpPr txBox="1">
            <a:spLocks noChangeArrowheads="1"/>
          </p:cNvSpPr>
          <p:nvPr/>
        </p:nvSpPr>
        <p:spPr bwMode="auto">
          <a:xfrm>
            <a:off x="2843808" y="188912"/>
            <a:ext cx="3776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dirty="0" smtClean="0">
                <a:solidFill>
                  <a:srgbClr val="FF0000"/>
                </a:solidFill>
                <a:latin typeface="Arial" pitchFamily="34" charset="0"/>
              </a:rPr>
              <a:t>Common Carbohydrates</a:t>
            </a:r>
            <a:endParaRPr lang="en-US" altLang="en-US" sz="2400" b="1" dirty="0">
              <a:solidFill>
                <a:srgbClr val="FF0000"/>
              </a:solidFill>
              <a:latin typeface="Arial" pitchFamily="34" charset="0"/>
            </a:endParaRPr>
          </a:p>
        </p:txBody>
      </p:sp>
      <p:sp>
        <p:nvSpPr>
          <p:cNvPr id="2" name="TextBox 1"/>
          <p:cNvSpPr txBox="1"/>
          <p:nvPr/>
        </p:nvSpPr>
        <p:spPr>
          <a:xfrm>
            <a:off x="1078858" y="5624136"/>
            <a:ext cx="1116878" cy="369332"/>
          </a:xfrm>
          <a:prstGeom prst="rect">
            <a:avLst/>
          </a:prstGeom>
          <a:solidFill>
            <a:schemeClr val="accent6">
              <a:lumMod val="60000"/>
              <a:lumOff val="40000"/>
            </a:schemeClr>
          </a:solidFill>
          <a:ln>
            <a:solidFill>
              <a:schemeClr val="accent1">
                <a:lumMod val="75000"/>
              </a:schemeClr>
            </a:solidFill>
          </a:ln>
        </p:spPr>
        <p:txBody>
          <a:bodyPr wrap="square" rtlCol="0">
            <a:spAutoFit/>
          </a:bodyPr>
          <a:lstStyle/>
          <a:p>
            <a:r>
              <a:rPr lang="en-US" dirty="0" smtClean="0"/>
              <a:t>Ribose</a:t>
            </a:r>
            <a:endParaRPr lang="en-IN" dirty="0"/>
          </a:p>
        </p:txBody>
      </p:sp>
      <p:sp>
        <p:nvSpPr>
          <p:cNvPr id="5" name="TextBox 4"/>
          <p:cNvSpPr txBox="1"/>
          <p:nvPr/>
        </p:nvSpPr>
        <p:spPr>
          <a:xfrm>
            <a:off x="1078858" y="6107856"/>
            <a:ext cx="1345561" cy="369332"/>
          </a:xfrm>
          <a:prstGeom prst="rect">
            <a:avLst/>
          </a:prstGeom>
          <a:solidFill>
            <a:schemeClr val="accent6">
              <a:lumMod val="60000"/>
              <a:lumOff val="40000"/>
            </a:schemeClr>
          </a:solidFill>
          <a:ln>
            <a:solidFill>
              <a:schemeClr val="accent1">
                <a:lumMod val="75000"/>
              </a:schemeClr>
            </a:solidFill>
          </a:ln>
        </p:spPr>
        <p:txBody>
          <a:bodyPr wrap="none" rtlCol="0">
            <a:spAutoFit/>
          </a:bodyPr>
          <a:lstStyle/>
          <a:p>
            <a:r>
              <a:rPr lang="en-US" dirty="0" err="1" smtClean="0"/>
              <a:t>Deoxyribose</a:t>
            </a:r>
            <a:endParaRPr lang="en-IN" dirty="0"/>
          </a:p>
        </p:txBody>
      </p:sp>
      <p:cxnSp>
        <p:nvCxnSpPr>
          <p:cNvPr id="6" name="Straight Connector 5"/>
          <p:cNvCxnSpPr/>
          <p:nvPr/>
        </p:nvCxnSpPr>
        <p:spPr>
          <a:xfrm>
            <a:off x="755576" y="5085184"/>
            <a:ext cx="0" cy="1207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2" idx="1"/>
          </p:cNvCxnSpPr>
          <p:nvPr/>
        </p:nvCxnSpPr>
        <p:spPr>
          <a:xfrm>
            <a:off x="755576" y="5808802"/>
            <a:ext cx="32328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5" idx="1"/>
          </p:cNvCxnSpPr>
          <p:nvPr/>
        </p:nvCxnSpPr>
        <p:spPr>
          <a:xfrm>
            <a:off x="755576" y="6292522"/>
            <a:ext cx="32328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9512" y="1988840"/>
            <a:ext cx="2143066" cy="3456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2428934" y="1988840"/>
            <a:ext cx="1999050" cy="3456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6605398" y="1988840"/>
            <a:ext cx="2143066" cy="3456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217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6"/>
          <p:cNvSpPr txBox="1">
            <a:spLocks noChangeArrowheads="1"/>
          </p:cNvSpPr>
          <p:nvPr/>
        </p:nvSpPr>
        <p:spPr bwMode="auto">
          <a:xfrm>
            <a:off x="2341563" y="419894"/>
            <a:ext cx="44719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dirty="0" err="1">
                <a:solidFill>
                  <a:srgbClr val="FF0000"/>
                </a:solidFill>
                <a:latin typeface="Arial" pitchFamily="34" charset="0"/>
              </a:rPr>
              <a:t>Monosaccharides</a:t>
            </a:r>
            <a:r>
              <a:rPr lang="en-US" altLang="en-US" sz="2400" b="1" dirty="0">
                <a:solidFill>
                  <a:srgbClr val="FF0000"/>
                </a:solidFill>
                <a:latin typeface="Arial" pitchFamily="34" charset="0"/>
              </a:rPr>
              <a:t> </a:t>
            </a:r>
            <a:r>
              <a:rPr lang="en-US" altLang="en-US" sz="1800" b="1" dirty="0">
                <a:solidFill>
                  <a:srgbClr val="FF0000"/>
                </a:solidFill>
                <a:latin typeface="Arial" pitchFamily="34" charset="0"/>
              </a:rPr>
              <a:t>(Simple Sugar)</a:t>
            </a:r>
          </a:p>
        </p:txBody>
      </p:sp>
      <p:sp>
        <p:nvSpPr>
          <p:cNvPr id="6147" name="Rectangle 47"/>
          <p:cNvSpPr>
            <a:spLocks noChangeArrowheads="1"/>
          </p:cNvSpPr>
          <p:nvPr/>
        </p:nvSpPr>
        <p:spPr bwMode="auto">
          <a:xfrm>
            <a:off x="609600" y="1816100"/>
            <a:ext cx="7924800" cy="218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altLang="en-US" sz="2000" dirty="0" err="1">
                <a:solidFill>
                  <a:srgbClr val="CC3300"/>
                </a:solidFill>
                <a:cs typeface="Arial" pitchFamily="34" charset="0"/>
              </a:rPr>
              <a:t>Monosaccharides</a:t>
            </a:r>
            <a:r>
              <a:rPr lang="en-US" altLang="en-US" sz="2000" dirty="0">
                <a:cs typeface="Arial" pitchFamily="34" charset="0"/>
              </a:rPr>
              <a:t> are carbohydrates with:</a:t>
            </a:r>
          </a:p>
          <a:p>
            <a:pPr marL="342900" indent="-342900">
              <a:spcBef>
                <a:spcPct val="20000"/>
              </a:spcBef>
            </a:pPr>
            <a:endParaRPr lang="en-US" altLang="en-US" sz="2000" dirty="0">
              <a:cs typeface="Arial" pitchFamily="34" charset="0"/>
            </a:endParaRPr>
          </a:p>
          <a:p>
            <a:pPr marL="342900" indent="-342900">
              <a:spcBef>
                <a:spcPct val="20000"/>
              </a:spcBef>
              <a:buClr>
                <a:schemeClr val="bg2"/>
              </a:buClr>
              <a:buFontTx/>
              <a:buChar char="•"/>
            </a:pPr>
            <a:r>
              <a:rPr lang="en-US" altLang="en-US" sz="2000" dirty="0">
                <a:cs typeface="Arial" pitchFamily="34" charset="0"/>
              </a:rPr>
              <a:t>The simplest carbohydrates </a:t>
            </a:r>
          </a:p>
          <a:p>
            <a:pPr marL="342900" indent="-342900">
              <a:spcBef>
                <a:spcPct val="20000"/>
              </a:spcBef>
              <a:buClr>
                <a:schemeClr val="bg2"/>
              </a:buClr>
              <a:buFontTx/>
              <a:buChar char="•"/>
            </a:pPr>
            <a:r>
              <a:rPr lang="en-US" altLang="en-US" sz="2000" dirty="0">
                <a:cs typeface="Arial" pitchFamily="34" charset="0"/>
              </a:rPr>
              <a:t>3-9 carbon atoms</a:t>
            </a:r>
          </a:p>
          <a:p>
            <a:pPr marL="342900" indent="-342900">
              <a:spcBef>
                <a:spcPct val="20000"/>
              </a:spcBef>
              <a:buClr>
                <a:schemeClr val="bg2"/>
              </a:buClr>
              <a:buFontTx/>
              <a:buChar char="•"/>
            </a:pPr>
            <a:r>
              <a:rPr lang="en-US" altLang="en-US" sz="2000" dirty="0">
                <a:cs typeface="Arial" pitchFamily="34" charset="0"/>
              </a:rPr>
              <a:t>A carbonyl group (aldehyde or ketone)</a:t>
            </a:r>
          </a:p>
          <a:p>
            <a:pPr marL="342900" indent="-342900">
              <a:spcBef>
                <a:spcPct val="20000"/>
              </a:spcBef>
              <a:buClr>
                <a:schemeClr val="bg2"/>
              </a:buClr>
              <a:buFontTx/>
              <a:buChar char="•"/>
            </a:pPr>
            <a:r>
              <a:rPr lang="en-US" altLang="en-US" sz="2000" dirty="0">
                <a:cs typeface="Arial" pitchFamily="34" charset="0"/>
              </a:rPr>
              <a:t>Several hydroxyl groups</a:t>
            </a:r>
          </a:p>
          <a:p>
            <a:pPr marL="342900" indent="-342900">
              <a:spcBef>
                <a:spcPct val="20000"/>
              </a:spcBef>
              <a:buClr>
                <a:schemeClr val="bg2"/>
              </a:buClr>
            </a:pPr>
            <a:endParaRPr lang="en-US" altLang="en-US" sz="2000" dirty="0">
              <a:cs typeface="Arial" pitchFamily="34" charset="0"/>
            </a:endParaRPr>
          </a:p>
        </p:txBody>
      </p:sp>
      <p:sp>
        <p:nvSpPr>
          <p:cNvPr id="6148" name="Text Box 48"/>
          <p:cNvSpPr txBox="1">
            <a:spLocks noChangeArrowheads="1"/>
          </p:cNvSpPr>
          <p:nvPr/>
        </p:nvSpPr>
        <p:spPr bwMode="auto">
          <a:xfrm>
            <a:off x="7038975" y="3276600"/>
            <a:ext cx="1312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a:solidFill>
                  <a:srgbClr val="CC3300"/>
                </a:solidFill>
                <a:latin typeface="Arial" pitchFamily="34" charset="0"/>
              </a:rPr>
              <a:t>C</a:t>
            </a:r>
            <a:r>
              <a:rPr lang="en-US" altLang="en-US" sz="2400" baseline="-25000">
                <a:solidFill>
                  <a:srgbClr val="CC3300"/>
                </a:solidFill>
                <a:latin typeface="Arial" pitchFamily="34" charset="0"/>
              </a:rPr>
              <a:t>n</a:t>
            </a:r>
            <a:r>
              <a:rPr lang="en-US" altLang="en-US" sz="2400">
                <a:solidFill>
                  <a:srgbClr val="CC3300"/>
                </a:solidFill>
                <a:latin typeface="Arial" pitchFamily="34" charset="0"/>
              </a:rPr>
              <a:t>H</a:t>
            </a:r>
            <a:r>
              <a:rPr lang="en-US" altLang="en-US" sz="2400" baseline="-25000">
                <a:solidFill>
                  <a:srgbClr val="CC3300"/>
                </a:solidFill>
                <a:latin typeface="Arial" pitchFamily="34" charset="0"/>
              </a:rPr>
              <a:t>2n</a:t>
            </a:r>
            <a:r>
              <a:rPr lang="en-US" altLang="en-US" sz="2400">
                <a:solidFill>
                  <a:srgbClr val="CC3300"/>
                </a:solidFill>
                <a:latin typeface="Arial" pitchFamily="34" charset="0"/>
              </a:rPr>
              <a:t>O</a:t>
            </a:r>
            <a:r>
              <a:rPr lang="en-US" altLang="en-US" sz="2400" baseline="-25000">
                <a:solidFill>
                  <a:srgbClr val="CC3300"/>
                </a:solidFill>
                <a:latin typeface="Arial" pitchFamily="34" charset="0"/>
              </a:rPr>
              <a:t>n</a:t>
            </a:r>
          </a:p>
        </p:txBody>
      </p:sp>
      <p:sp>
        <p:nvSpPr>
          <p:cNvPr id="6149" name="Rectangle 50"/>
          <p:cNvSpPr>
            <a:spLocks noChangeArrowheads="1"/>
          </p:cNvSpPr>
          <p:nvPr/>
        </p:nvSpPr>
        <p:spPr bwMode="auto">
          <a:xfrm>
            <a:off x="4038600" y="3962400"/>
            <a:ext cx="3657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10000"/>
              </a:spcBef>
              <a:spcAft>
                <a:spcPct val="10000"/>
              </a:spcAft>
            </a:pPr>
            <a:r>
              <a:rPr lang="en-US" altLang="en-US" sz="3200">
                <a:latin typeface="Times New Roman" pitchFamily="18" charset="0"/>
              </a:rPr>
              <a:t>     </a:t>
            </a:r>
            <a:endParaRPr lang="en-US" altLang="en-US" sz="1600" b="1">
              <a:latin typeface="Times New Roman" pitchFamily="18" charset="0"/>
            </a:endParaRPr>
          </a:p>
          <a:p>
            <a:pPr marL="342900" indent="-342900">
              <a:lnSpc>
                <a:spcPct val="90000"/>
              </a:lnSpc>
              <a:spcBef>
                <a:spcPct val="10000"/>
              </a:spcBef>
              <a:spcAft>
                <a:spcPct val="10000"/>
              </a:spcAft>
            </a:pPr>
            <a:r>
              <a:rPr lang="en-US" altLang="en-US" sz="1600" b="1">
                <a:latin typeface="Times New Roman" pitchFamily="18" charset="0"/>
              </a:rPr>
              <a:t>           </a:t>
            </a:r>
            <a:r>
              <a:rPr lang="en-US" altLang="en-US" sz="1600" b="1">
                <a:solidFill>
                  <a:srgbClr val="CC3300"/>
                </a:solidFill>
                <a:latin typeface="Times New Roman" pitchFamily="18" charset="0"/>
                <a:cs typeface="Times New Roman" pitchFamily="18" charset="0"/>
              </a:rPr>
              <a:t>║</a:t>
            </a:r>
          </a:p>
          <a:p>
            <a:pPr marL="342900" indent="-342900">
              <a:lnSpc>
                <a:spcPct val="90000"/>
              </a:lnSpc>
              <a:spcBef>
                <a:spcPct val="10000"/>
              </a:spcBef>
              <a:spcAft>
                <a:spcPct val="10000"/>
              </a:spcAft>
            </a:pPr>
            <a:r>
              <a:rPr lang="en-US" altLang="en-US" sz="1600" b="1">
                <a:latin typeface="Times New Roman" pitchFamily="18" charset="0"/>
              </a:rPr>
              <a:t>	    </a:t>
            </a:r>
            <a:r>
              <a:rPr lang="en-US" altLang="en-US" sz="1600" b="1">
                <a:solidFill>
                  <a:srgbClr val="CC3300"/>
                </a:solidFill>
                <a:latin typeface="Times New Roman" pitchFamily="18" charset="0"/>
              </a:rPr>
              <a:t>C </a:t>
            </a:r>
            <a:r>
              <a:rPr lang="en-US" altLang="en-US" sz="1600" b="1">
                <a:solidFill>
                  <a:srgbClr val="CC3300"/>
                </a:solidFill>
                <a:latin typeface="Times New Roman" pitchFamily="18" charset="0"/>
                <a:cs typeface="Arial" pitchFamily="34" charset="0"/>
              </a:rPr>
              <a:t>─ H</a:t>
            </a:r>
            <a:r>
              <a:rPr lang="en-US" altLang="en-US" sz="1600" b="1">
                <a:latin typeface="Times New Roman" pitchFamily="18" charset="0"/>
                <a:cs typeface="Arial" pitchFamily="34" charset="0"/>
              </a:rPr>
              <a:t>   </a:t>
            </a:r>
            <a:endParaRPr lang="en-US" altLang="en-US" sz="1600" b="1">
              <a:solidFill>
                <a:srgbClr val="CC3300"/>
              </a:solidFill>
              <a:latin typeface="Times New Roman" pitchFamily="18" charset="0"/>
              <a:cs typeface="Arial" pitchFamily="34" charset="0"/>
            </a:endParaRPr>
          </a:p>
          <a:p>
            <a:pPr marL="342900" indent="-342900">
              <a:lnSpc>
                <a:spcPct val="90000"/>
              </a:lnSpc>
              <a:spcBef>
                <a:spcPct val="10000"/>
              </a:spcBef>
              <a:spcAft>
                <a:spcPct val="10000"/>
              </a:spcAft>
            </a:pPr>
            <a:r>
              <a:rPr lang="en-US" altLang="en-US" sz="1600" b="1">
                <a:latin typeface="Times New Roman" pitchFamily="18" charset="0"/>
              </a:rPr>
              <a:t>           </a:t>
            </a:r>
            <a:r>
              <a:rPr lang="en-US" altLang="en-US" sz="1600" b="1">
                <a:latin typeface="Times New Roman" pitchFamily="18" charset="0"/>
                <a:cs typeface="Arial" pitchFamily="34" charset="0"/>
              </a:rPr>
              <a:t>│</a:t>
            </a:r>
            <a:r>
              <a:rPr lang="en-US" altLang="en-US" sz="1600" b="1">
                <a:latin typeface="Times New Roman" pitchFamily="18" charset="0"/>
              </a:rPr>
              <a:t>      </a:t>
            </a:r>
          </a:p>
          <a:p>
            <a:pPr marL="342900" indent="-342900">
              <a:lnSpc>
                <a:spcPct val="90000"/>
              </a:lnSpc>
              <a:spcBef>
                <a:spcPct val="10000"/>
              </a:spcBef>
              <a:spcAft>
                <a:spcPct val="10000"/>
              </a:spcAft>
            </a:pPr>
            <a:r>
              <a:rPr lang="en-US" altLang="en-US" sz="1600" b="1">
                <a:latin typeface="Times New Roman" pitchFamily="18" charset="0"/>
              </a:rPr>
              <a:t>    H</a:t>
            </a:r>
            <a:r>
              <a:rPr lang="en-US" altLang="en-US" sz="1600" b="1">
                <a:latin typeface="Times New Roman" pitchFamily="18" charset="0"/>
                <a:cs typeface="Arial" pitchFamily="34" charset="0"/>
              </a:rPr>
              <a:t>─</a:t>
            </a:r>
            <a:r>
              <a:rPr lang="en-US" altLang="en-US" sz="1600" b="1">
                <a:latin typeface="Times New Roman" pitchFamily="18" charset="0"/>
              </a:rPr>
              <a:t> C </a:t>
            </a:r>
            <a:r>
              <a:rPr lang="en-US" altLang="en-US" sz="1600" b="1">
                <a:latin typeface="Times New Roman" pitchFamily="18" charset="0"/>
                <a:cs typeface="Arial" pitchFamily="34" charset="0"/>
              </a:rPr>
              <a:t>─ OH</a:t>
            </a:r>
          </a:p>
          <a:p>
            <a:pPr marL="342900" indent="-342900">
              <a:lnSpc>
                <a:spcPct val="90000"/>
              </a:lnSpc>
              <a:spcBef>
                <a:spcPct val="10000"/>
              </a:spcBef>
              <a:spcAft>
                <a:spcPct val="10000"/>
              </a:spcAft>
            </a:pPr>
            <a:r>
              <a:rPr lang="en-US" altLang="en-US" sz="1600" b="1">
                <a:latin typeface="Times New Roman" pitchFamily="18" charset="0"/>
                <a:cs typeface="Arial" pitchFamily="34" charset="0"/>
              </a:rPr>
              <a:t>           │         </a:t>
            </a:r>
          </a:p>
          <a:p>
            <a:pPr marL="342900" indent="-342900">
              <a:lnSpc>
                <a:spcPct val="90000"/>
              </a:lnSpc>
              <a:spcBef>
                <a:spcPct val="10000"/>
              </a:spcBef>
              <a:spcAft>
                <a:spcPct val="10000"/>
              </a:spcAft>
            </a:pPr>
            <a:r>
              <a:rPr lang="en-US" altLang="en-US" sz="1600" b="1">
                <a:latin typeface="Times New Roman" pitchFamily="18" charset="0"/>
              </a:rPr>
              <a:t>    H</a:t>
            </a:r>
            <a:r>
              <a:rPr lang="en-US" altLang="en-US" sz="1600" b="1">
                <a:latin typeface="Times New Roman" pitchFamily="18" charset="0"/>
                <a:cs typeface="Arial" pitchFamily="34" charset="0"/>
              </a:rPr>
              <a:t>─</a:t>
            </a:r>
            <a:r>
              <a:rPr lang="en-US" altLang="en-US" sz="1600" b="1">
                <a:latin typeface="Times New Roman" pitchFamily="18" charset="0"/>
              </a:rPr>
              <a:t> C </a:t>
            </a:r>
            <a:r>
              <a:rPr lang="en-US" altLang="en-US" sz="1600" b="1">
                <a:latin typeface="Times New Roman" pitchFamily="18" charset="0"/>
                <a:cs typeface="Arial" pitchFamily="34" charset="0"/>
              </a:rPr>
              <a:t>─ OH</a:t>
            </a:r>
          </a:p>
          <a:p>
            <a:pPr marL="342900" indent="-342900">
              <a:lnSpc>
                <a:spcPct val="90000"/>
              </a:lnSpc>
              <a:spcBef>
                <a:spcPct val="10000"/>
              </a:spcBef>
              <a:spcAft>
                <a:spcPct val="10000"/>
              </a:spcAft>
            </a:pPr>
            <a:r>
              <a:rPr lang="en-US" altLang="en-US" sz="1600" b="1">
                <a:latin typeface="Times New Roman" pitchFamily="18" charset="0"/>
                <a:cs typeface="Arial" pitchFamily="34" charset="0"/>
              </a:rPr>
              <a:t>           │</a:t>
            </a:r>
            <a:endParaRPr lang="en-US" altLang="en-US" sz="1600" b="1">
              <a:latin typeface="Times New Roman" pitchFamily="18" charset="0"/>
            </a:endParaRPr>
          </a:p>
          <a:p>
            <a:pPr marL="342900" indent="-342900">
              <a:lnSpc>
                <a:spcPct val="90000"/>
              </a:lnSpc>
              <a:spcBef>
                <a:spcPct val="10000"/>
              </a:spcBef>
              <a:spcAft>
                <a:spcPct val="10000"/>
              </a:spcAft>
            </a:pPr>
            <a:r>
              <a:rPr lang="en-US" altLang="en-US" sz="1600" b="1">
                <a:latin typeface="Times New Roman" pitchFamily="18" charset="0"/>
              </a:rPr>
              <a:t>	   CH</a:t>
            </a:r>
            <a:r>
              <a:rPr lang="en-US" altLang="en-US" sz="1600" b="1" baseline="-25000">
                <a:latin typeface="Times New Roman" pitchFamily="18" charset="0"/>
              </a:rPr>
              <a:t>2</a:t>
            </a:r>
            <a:r>
              <a:rPr lang="en-US" altLang="en-US" sz="1600" b="1">
                <a:latin typeface="Times New Roman" pitchFamily="18" charset="0"/>
              </a:rPr>
              <a:t>OH</a:t>
            </a:r>
          </a:p>
        </p:txBody>
      </p:sp>
      <p:sp>
        <p:nvSpPr>
          <p:cNvPr id="6150" name="Text Box 51"/>
          <p:cNvSpPr txBox="1">
            <a:spLocks noChangeArrowheads="1"/>
          </p:cNvSpPr>
          <p:nvPr/>
        </p:nvSpPr>
        <p:spPr bwMode="auto">
          <a:xfrm>
            <a:off x="4597400" y="4216400"/>
            <a:ext cx="342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1600" b="1">
                <a:solidFill>
                  <a:srgbClr val="CC3300"/>
                </a:solidFill>
                <a:latin typeface="Arial" pitchFamily="34" charset="0"/>
              </a:rPr>
              <a:t>O</a:t>
            </a:r>
          </a:p>
        </p:txBody>
      </p:sp>
      <p:sp>
        <p:nvSpPr>
          <p:cNvPr id="6151" name="Text Box 52"/>
          <p:cNvSpPr txBox="1">
            <a:spLocks noChangeArrowheads="1"/>
          </p:cNvSpPr>
          <p:nvPr/>
        </p:nvSpPr>
        <p:spPr bwMode="auto">
          <a:xfrm>
            <a:off x="6994525" y="27701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a:latin typeface="Arial" pitchFamily="34" charset="0"/>
              </a:rPr>
              <a:t>C</a:t>
            </a:r>
            <a:r>
              <a:rPr lang="en-US" altLang="en-US" sz="2400" baseline="-25000">
                <a:latin typeface="Arial" pitchFamily="34" charset="0"/>
              </a:rPr>
              <a:t>n</a:t>
            </a:r>
            <a:r>
              <a:rPr lang="en-US" altLang="en-US" sz="2400">
                <a:latin typeface="Arial" pitchFamily="34" charset="0"/>
              </a:rPr>
              <a:t>(H</a:t>
            </a:r>
            <a:r>
              <a:rPr lang="en-US" altLang="en-US" sz="2400" baseline="-25000">
                <a:latin typeface="Arial" pitchFamily="34" charset="0"/>
              </a:rPr>
              <a:t>2</a:t>
            </a:r>
            <a:r>
              <a:rPr lang="en-US" altLang="en-US" sz="2400">
                <a:latin typeface="Arial" pitchFamily="34" charset="0"/>
              </a:rPr>
              <a:t>O)</a:t>
            </a:r>
            <a:r>
              <a:rPr lang="en-US" altLang="en-US" sz="2400" baseline="-25000">
                <a:latin typeface="Arial" pitchFamily="34" charset="0"/>
              </a:rPr>
              <a:t>n</a:t>
            </a:r>
          </a:p>
        </p:txBody>
      </p:sp>
      <p:sp>
        <p:nvSpPr>
          <p:cNvPr id="6152" name="Text Box 49"/>
          <p:cNvSpPr txBox="1">
            <a:spLocks noChangeArrowheads="1"/>
          </p:cNvSpPr>
          <p:nvPr/>
        </p:nvSpPr>
        <p:spPr bwMode="auto">
          <a:xfrm>
            <a:off x="179388" y="981075"/>
            <a:ext cx="88852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000">
                <a:latin typeface="Arial" pitchFamily="34" charset="0"/>
              </a:rPr>
              <a:t>A carbohydrate that cannot be split or hydrolyzed into smaller carbohydrates.</a:t>
            </a:r>
          </a:p>
        </p:txBody>
      </p:sp>
    </p:spTree>
    <p:extLst>
      <p:ext uri="{BB962C8B-B14F-4D97-AF65-F5344CB8AC3E}">
        <p14:creationId xmlns:p14="http://schemas.microsoft.com/office/powerpoint/2010/main" val="2801830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440102" y="1054050"/>
            <a:ext cx="602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2400" kern="1200">
                <a:solidFill>
                  <a:schemeClr val="tx1"/>
                </a:solidFill>
                <a:latin typeface="Arial" pitchFamily="34" charset="0"/>
                <a:ea typeface="+mn-ea"/>
                <a:cs typeface="+mn-cs"/>
              </a:defRPr>
            </a:lvl1pPr>
            <a:lvl2pPr marL="457200" algn="l" rtl="0" fontAlgn="base">
              <a:spcBef>
                <a:spcPct val="0"/>
              </a:spcBef>
              <a:spcAft>
                <a:spcPct val="0"/>
              </a:spcAft>
              <a:defRPr sz="2400" kern="1200">
                <a:solidFill>
                  <a:schemeClr val="tx1"/>
                </a:solidFill>
                <a:latin typeface="Arial" pitchFamily="34" charset="0"/>
                <a:ea typeface="+mn-ea"/>
                <a:cs typeface="+mn-cs"/>
              </a:defRPr>
            </a:lvl2pPr>
            <a:lvl3pPr marL="914400" algn="l" rtl="0" fontAlgn="base">
              <a:spcBef>
                <a:spcPct val="0"/>
              </a:spcBef>
              <a:spcAft>
                <a:spcPct val="0"/>
              </a:spcAft>
              <a:defRPr sz="2400" kern="1200">
                <a:solidFill>
                  <a:schemeClr val="tx1"/>
                </a:solidFill>
                <a:latin typeface="Arial" pitchFamily="34" charset="0"/>
                <a:ea typeface="+mn-ea"/>
                <a:cs typeface="+mn-cs"/>
              </a:defRPr>
            </a:lvl3pPr>
            <a:lvl4pPr marL="1371600" algn="l" rtl="0" fontAlgn="base">
              <a:spcBef>
                <a:spcPct val="0"/>
              </a:spcBef>
              <a:spcAft>
                <a:spcPct val="0"/>
              </a:spcAft>
              <a:defRPr sz="2400" kern="1200">
                <a:solidFill>
                  <a:schemeClr val="tx1"/>
                </a:solidFill>
                <a:latin typeface="Arial" pitchFamily="34" charset="0"/>
                <a:ea typeface="+mn-ea"/>
                <a:cs typeface="+mn-cs"/>
              </a:defRPr>
            </a:lvl4pPr>
            <a:lvl5pPr marL="1828800" algn="l" rtl="0" fontAlgn="base">
              <a:spcBef>
                <a:spcPct val="0"/>
              </a:spcBef>
              <a:spcAft>
                <a:spcPct val="0"/>
              </a:spcAft>
              <a:defRPr sz="2400" kern="1200">
                <a:solidFill>
                  <a:schemeClr val="tx1"/>
                </a:solidFill>
                <a:latin typeface="Arial"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a:lstStyle>
          <a:p>
            <a:r>
              <a:rPr lang="en-US" altLang="en-US" sz="2400" b="1" dirty="0">
                <a:solidFill>
                  <a:schemeClr val="accent2"/>
                </a:solidFill>
                <a:latin typeface="Arial" pitchFamily="34" charset="0"/>
              </a:rPr>
              <a:t>Physical properties of </a:t>
            </a:r>
            <a:r>
              <a:rPr lang="en-US" altLang="en-US" sz="2400" b="1" dirty="0" err="1">
                <a:solidFill>
                  <a:schemeClr val="accent2"/>
                </a:solidFill>
                <a:latin typeface="Arial" pitchFamily="34" charset="0"/>
              </a:rPr>
              <a:t>Monosaccharides</a:t>
            </a:r>
            <a:endParaRPr lang="en-US" altLang="en-US" sz="2400" b="1" dirty="0">
              <a:solidFill>
                <a:schemeClr val="accent2"/>
              </a:solidFill>
              <a:latin typeface="Arial" pitchFamily="34" charset="0"/>
            </a:endParaRPr>
          </a:p>
        </p:txBody>
      </p:sp>
      <p:sp>
        <p:nvSpPr>
          <p:cNvPr id="3" name="Text Box 5"/>
          <p:cNvSpPr txBox="1">
            <a:spLocks noChangeArrowheads="1"/>
          </p:cNvSpPr>
          <p:nvPr/>
        </p:nvSpPr>
        <p:spPr bwMode="auto">
          <a:xfrm>
            <a:off x="1259681" y="1844824"/>
            <a:ext cx="6342827" cy="327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2400" kern="1200">
                <a:solidFill>
                  <a:schemeClr val="tx1"/>
                </a:solidFill>
                <a:latin typeface="Arial" pitchFamily="34" charset="0"/>
                <a:ea typeface="+mn-ea"/>
                <a:cs typeface="+mn-cs"/>
              </a:defRPr>
            </a:lvl1pPr>
            <a:lvl2pPr marL="457200" algn="l" rtl="0" fontAlgn="base">
              <a:spcBef>
                <a:spcPct val="0"/>
              </a:spcBef>
              <a:spcAft>
                <a:spcPct val="0"/>
              </a:spcAft>
              <a:defRPr sz="2400" kern="1200">
                <a:solidFill>
                  <a:schemeClr val="tx1"/>
                </a:solidFill>
                <a:latin typeface="Arial" pitchFamily="34" charset="0"/>
                <a:ea typeface="+mn-ea"/>
                <a:cs typeface="+mn-cs"/>
              </a:defRPr>
            </a:lvl2pPr>
            <a:lvl3pPr marL="914400" algn="l" rtl="0" fontAlgn="base">
              <a:spcBef>
                <a:spcPct val="0"/>
              </a:spcBef>
              <a:spcAft>
                <a:spcPct val="0"/>
              </a:spcAft>
              <a:defRPr sz="2400" kern="1200">
                <a:solidFill>
                  <a:schemeClr val="tx1"/>
                </a:solidFill>
                <a:latin typeface="Arial" pitchFamily="34" charset="0"/>
                <a:ea typeface="+mn-ea"/>
                <a:cs typeface="+mn-cs"/>
              </a:defRPr>
            </a:lvl3pPr>
            <a:lvl4pPr marL="1371600" algn="l" rtl="0" fontAlgn="base">
              <a:spcBef>
                <a:spcPct val="0"/>
              </a:spcBef>
              <a:spcAft>
                <a:spcPct val="0"/>
              </a:spcAft>
              <a:defRPr sz="2400" kern="1200">
                <a:solidFill>
                  <a:schemeClr val="tx1"/>
                </a:solidFill>
                <a:latin typeface="Arial" pitchFamily="34" charset="0"/>
                <a:ea typeface="+mn-ea"/>
                <a:cs typeface="+mn-cs"/>
              </a:defRPr>
            </a:lvl4pPr>
            <a:lvl5pPr marL="1828800" algn="l" rtl="0" fontAlgn="base">
              <a:spcBef>
                <a:spcPct val="0"/>
              </a:spcBef>
              <a:spcAft>
                <a:spcPct val="0"/>
              </a:spcAft>
              <a:defRPr sz="2400" kern="1200">
                <a:solidFill>
                  <a:schemeClr val="tx1"/>
                </a:solidFill>
                <a:latin typeface="Arial"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a:lstStyle>
          <a:p>
            <a:pPr marL="342900" indent="-342900">
              <a:lnSpc>
                <a:spcPct val="150000"/>
              </a:lnSpc>
              <a:buFont typeface="Wingdings" pitchFamily="2" charset="2"/>
              <a:buChar char="ü"/>
            </a:pPr>
            <a:r>
              <a:rPr lang="fr-FR" altLang="en-US" sz="2000" dirty="0">
                <a:solidFill>
                  <a:srgbClr val="0000FF"/>
                </a:solidFill>
                <a:latin typeface="+mn-lt"/>
              </a:rPr>
              <a:t> </a:t>
            </a:r>
            <a:r>
              <a:rPr lang="fr-FR" altLang="en-US" sz="2000" dirty="0" err="1">
                <a:solidFill>
                  <a:srgbClr val="0000FF"/>
                </a:solidFill>
                <a:latin typeface="+mn-lt"/>
              </a:rPr>
              <a:t>Colorless</a:t>
            </a:r>
            <a:endParaRPr lang="fr-FR" altLang="en-US" sz="2000" dirty="0">
              <a:solidFill>
                <a:srgbClr val="0000FF"/>
              </a:solidFill>
              <a:latin typeface="+mn-lt"/>
            </a:endParaRPr>
          </a:p>
          <a:p>
            <a:pPr marL="342900" indent="-342900">
              <a:lnSpc>
                <a:spcPct val="150000"/>
              </a:lnSpc>
              <a:buFont typeface="Wingdings" pitchFamily="2" charset="2"/>
              <a:buChar char="ü"/>
            </a:pPr>
            <a:r>
              <a:rPr lang="fr-FR" altLang="en-US" sz="2000" dirty="0" smtClean="0">
                <a:solidFill>
                  <a:srgbClr val="0000FF"/>
                </a:solidFill>
                <a:latin typeface="+mn-lt"/>
              </a:rPr>
              <a:t> </a:t>
            </a:r>
            <a:r>
              <a:rPr lang="fr-FR" altLang="en-US" sz="2000" dirty="0" err="1" smtClean="0">
                <a:solidFill>
                  <a:srgbClr val="0000FF"/>
                </a:solidFill>
                <a:latin typeface="+mn-lt"/>
              </a:rPr>
              <a:t>Sweet</a:t>
            </a:r>
            <a:endParaRPr lang="fr-FR" altLang="en-US" sz="2000" dirty="0">
              <a:solidFill>
                <a:srgbClr val="0000FF"/>
              </a:solidFill>
              <a:latin typeface="+mn-lt"/>
            </a:endParaRPr>
          </a:p>
          <a:p>
            <a:pPr marL="342900" indent="-342900">
              <a:lnSpc>
                <a:spcPct val="150000"/>
              </a:lnSpc>
              <a:buFont typeface="Wingdings" pitchFamily="2" charset="2"/>
              <a:buChar char="ü"/>
            </a:pPr>
            <a:r>
              <a:rPr lang="fr-FR" altLang="en-US" sz="2000" dirty="0" smtClean="0">
                <a:solidFill>
                  <a:srgbClr val="0000FF"/>
                </a:solidFill>
                <a:latin typeface="+mn-lt"/>
              </a:rPr>
              <a:t> </a:t>
            </a:r>
            <a:r>
              <a:rPr lang="fr-FR" altLang="en-US" sz="2000" dirty="0" err="1">
                <a:solidFill>
                  <a:srgbClr val="0000FF"/>
                </a:solidFill>
                <a:latin typeface="+mn-lt"/>
              </a:rPr>
              <a:t>Crystalline</a:t>
            </a:r>
            <a:r>
              <a:rPr lang="fr-FR" altLang="en-US" sz="2000" dirty="0">
                <a:solidFill>
                  <a:srgbClr val="0000FF"/>
                </a:solidFill>
                <a:latin typeface="+mn-lt"/>
              </a:rPr>
              <a:t> </a:t>
            </a:r>
            <a:r>
              <a:rPr lang="fr-FR" altLang="en-US" sz="2000" dirty="0" err="1">
                <a:solidFill>
                  <a:srgbClr val="0000FF"/>
                </a:solidFill>
                <a:latin typeface="+mn-lt"/>
              </a:rPr>
              <a:t>solids</a:t>
            </a:r>
            <a:endParaRPr lang="fr-FR" altLang="en-US" sz="2000" dirty="0">
              <a:solidFill>
                <a:srgbClr val="0000FF"/>
              </a:solidFill>
              <a:latin typeface="+mn-lt"/>
            </a:endParaRPr>
          </a:p>
          <a:p>
            <a:pPr marL="342900" indent="-342900">
              <a:lnSpc>
                <a:spcPct val="150000"/>
              </a:lnSpc>
              <a:buFont typeface="Wingdings" pitchFamily="2" charset="2"/>
              <a:buChar char="ü"/>
            </a:pPr>
            <a:r>
              <a:rPr lang="fr-FR" altLang="en-US" sz="2000" dirty="0" smtClean="0">
                <a:solidFill>
                  <a:srgbClr val="0000FF"/>
                </a:solidFill>
                <a:latin typeface="+mn-lt"/>
              </a:rPr>
              <a:t> </a:t>
            </a:r>
            <a:r>
              <a:rPr lang="fr-FR" altLang="en-US" sz="2000" dirty="0">
                <a:solidFill>
                  <a:srgbClr val="0000FF"/>
                </a:solidFill>
                <a:latin typeface="+mn-lt"/>
              </a:rPr>
              <a:t>Polar </a:t>
            </a:r>
            <a:r>
              <a:rPr lang="fr-FR" altLang="en-US" sz="2000" dirty="0" err="1">
                <a:solidFill>
                  <a:srgbClr val="0000FF"/>
                </a:solidFill>
                <a:latin typeface="+mn-lt"/>
              </a:rPr>
              <a:t>with</a:t>
            </a:r>
            <a:r>
              <a:rPr lang="fr-FR" altLang="en-US" sz="2000" dirty="0">
                <a:solidFill>
                  <a:srgbClr val="0000FF"/>
                </a:solidFill>
                <a:latin typeface="+mn-lt"/>
              </a:rPr>
              <a:t> high </a:t>
            </a:r>
            <a:r>
              <a:rPr lang="fr-FR" altLang="en-US" sz="2000" dirty="0" err="1">
                <a:solidFill>
                  <a:srgbClr val="0000FF"/>
                </a:solidFill>
                <a:latin typeface="+mn-lt"/>
              </a:rPr>
              <a:t>melting</a:t>
            </a:r>
            <a:r>
              <a:rPr lang="fr-FR" altLang="en-US" sz="2000" dirty="0">
                <a:solidFill>
                  <a:srgbClr val="0000FF"/>
                </a:solidFill>
                <a:latin typeface="+mn-lt"/>
              </a:rPr>
              <a:t> points (</a:t>
            </a:r>
            <a:r>
              <a:rPr lang="fr-FR" altLang="en-US" sz="2000" dirty="0" err="1">
                <a:solidFill>
                  <a:srgbClr val="0000FF"/>
                </a:solidFill>
                <a:latin typeface="+mn-lt"/>
              </a:rPr>
              <a:t>because</a:t>
            </a:r>
            <a:r>
              <a:rPr lang="fr-FR" altLang="en-US" sz="2000" dirty="0">
                <a:solidFill>
                  <a:srgbClr val="0000FF"/>
                </a:solidFill>
                <a:latin typeface="+mn-lt"/>
              </a:rPr>
              <a:t> of </a:t>
            </a:r>
            <a:r>
              <a:rPr lang="fr-FR" altLang="en-US" sz="2000" dirty="0" smtClean="0">
                <a:solidFill>
                  <a:srgbClr val="0000FF"/>
                </a:solidFill>
                <a:latin typeface="+mn-lt"/>
              </a:rPr>
              <a:t> -OH </a:t>
            </a:r>
            <a:r>
              <a:rPr lang="fr-FR" altLang="en-US" sz="2000" dirty="0">
                <a:solidFill>
                  <a:srgbClr val="0000FF"/>
                </a:solidFill>
                <a:latin typeface="+mn-lt"/>
              </a:rPr>
              <a:t>groups)</a:t>
            </a:r>
          </a:p>
          <a:p>
            <a:pPr marL="342900" indent="-342900">
              <a:lnSpc>
                <a:spcPct val="150000"/>
              </a:lnSpc>
              <a:buFont typeface="Wingdings" pitchFamily="2" charset="2"/>
              <a:buChar char="ü"/>
            </a:pPr>
            <a:r>
              <a:rPr lang="fr-FR" altLang="en-US" sz="2000" dirty="0" smtClean="0">
                <a:solidFill>
                  <a:srgbClr val="0000FF"/>
                </a:solidFill>
                <a:latin typeface="+mn-lt"/>
              </a:rPr>
              <a:t> </a:t>
            </a:r>
            <a:r>
              <a:rPr lang="fr-FR" altLang="en-US" sz="2000" dirty="0">
                <a:solidFill>
                  <a:srgbClr val="0000FF"/>
                </a:solidFill>
                <a:latin typeface="+mn-lt"/>
              </a:rPr>
              <a:t>Soluble in water and insoluble in </a:t>
            </a:r>
            <a:r>
              <a:rPr lang="fr-FR" altLang="en-US" sz="2000" dirty="0" err="1">
                <a:solidFill>
                  <a:srgbClr val="0000FF"/>
                </a:solidFill>
                <a:latin typeface="+mn-lt"/>
              </a:rPr>
              <a:t>nonpolar</a:t>
            </a:r>
            <a:r>
              <a:rPr lang="fr-FR" altLang="en-US" sz="2000" dirty="0">
                <a:solidFill>
                  <a:srgbClr val="0000FF"/>
                </a:solidFill>
                <a:latin typeface="+mn-lt"/>
              </a:rPr>
              <a:t> </a:t>
            </a:r>
            <a:r>
              <a:rPr lang="fr-FR" altLang="en-US" sz="2000" dirty="0" err="1">
                <a:solidFill>
                  <a:srgbClr val="0000FF"/>
                </a:solidFill>
                <a:latin typeface="+mn-lt"/>
              </a:rPr>
              <a:t>solvents</a:t>
            </a:r>
            <a:r>
              <a:rPr lang="fr-FR" altLang="en-US" sz="2000" dirty="0">
                <a:solidFill>
                  <a:srgbClr val="0000FF"/>
                </a:solidFill>
                <a:latin typeface="+mn-lt"/>
              </a:rPr>
              <a:t> </a:t>
            </a:r>
          </a:p>
          <a:p>
            <a:pPr>
              <a:lnSpc>
                <a:spcPct val="150000"/>
              </a:lnSpc>
            </a:pPr>
            <a:r>
              <a:rPr lang="fr-FR" altLang="en-US" sz="2000" dirty="0" smtClean="0">
                <a:solidFill>
                  <a:srgbClr val="0000FF"/>
                </a:solidFill>
                <a:latin typeface="+mn-lt"/>
              </a:rPr>
              <a:t>       </a:t>
            </a:r>
            <a:r>
              <a:rPr lang="fr-FR" altLang="en-US" sz="2000" dirty="0">
                <a:solidFill>
                  <a:srgbClr val="0000FF"/>
                </a:solidFill>
                <a:latin typeface="+mn-lt"/>
              </a:rPr>
              <a:t>(H-bond </a:t>
            </a:r>
            <a:r>
              <a:rPr lang="fr-FR" altLang="en-US" sz="2000" dirty="0" err="1">
                <a:solidFill>
                  <a:srgbClr val="0000FF"/>
                </a:solidFill>
                <a:latin typeface="+mn-lt"/>
              </a:rPr>
              <a:t>because</a:t>
            </a:r>
            <a:r>
              <a:rPr lang="fr-FR" altLang="en-US" sz="2000" dirty="0">
                <a:solidFill>
                  <a:srgbClr val="0000FF"/>
                </a:solidFill>
                <a:latin typeface="+mn-lt"/>
              </a:rPr>
              <a:t> of OH groups)</a:t>
            </a:r>
          </a:p>
          <a:p>
            <a:pPr marL="285750" indent="-285750">
              <a:lnSpc>
                <a:spcPct val="150000"/>
              </a:lnSpc>
              <a:buFont typeface="Wingdings" pitchFamily="2" charset="2"/>
              <a:buChar char="ü"/>
            </a:pPr>
            <a:endParaRPr lang="fr-FR" altLang="en-US" sz="2000" dirty="0">
              <a:solidFill>
                <a:srgbClr val="0000FF"/>
              </a:solidFill>
              <a:latin typeface="+mn-lt"/>
            </a:endParaRPr>
          </a:p>
        </p:txBody>
      </p:sp>
    </p:spTree>
    <p:extLst>
      <p:ext uri="{BB962C8B-B14F-4D97-AF65-F5344CB8AC3E}">
        <p14:creationId xmlns:p14="http://schemas.microsoft.com/office/powerpoint/2010/main" val="21571967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72008" y="617374"/>
            <a:ext cx="3563888" cy="1333805"/>
          </a:xfrm>
          <a:prstGeom prst="rect">
            <a:avLst/>
          </a:prstGeom>
          <a:solidFill>
            <a:schemeClr val="accent6">
              <a:lumMod val="40000"/>
              <a:lumOff val="60000"/>
            </a:schemeClr>
          </a:solidFill>
          <a:ln>
            <a:noFill/>
          </a:ln>
          <a:effectLst/>
          <a:extLst/>
        </p:spPr>
        <p:txBody>
          <a:bodyPr/>
          <a:lstStyle/>
          <a:p>
            <a:pPr marL="342900" indent="-342900">
              <a:spcBef>
                <a:spcPct val="20000"/>
              </a:spcBef>
              <a:buClr>
                <a:schemeClr val="bg2"/>
              </a:buClr>
            </a:pPr>
            <a:r>
              <a:rPr lang="en-US" altLang="en-US" dirty="0">
                <a:solidFill>
                  <a:srgbClr val="CC3300"/>
                </a:solidFill>
                <a:cs typeface="Arial" pitchFamily="34" charset="0"/>
              </a:rPr>
              <a:t>Aldose</a:t>
            </a:r>
            <a:r>
              <a:rPr lang="en-US" altLang="en-US" dirty="0">
                <a:cs typeface="Arial" pitchFamily="34" charset="0"/>
              </a:rPr>
              <a:t> is monosaccharide:</a:t>
            </a:r>
          </a:p>
          <a:p>
            <a:pPr marL="342900" indent="-342900">
              <a:spcBef>
                <a:spcPct val="20000"/>
              </a:spcBef>
              <a:buClr>
                <a:schemeClr val="bg2"/>
              </a:buClr>
            </a:pPr>
            <a:r>
              <a:rPr lang="en-US" altLang="en-US" dirty="0">
                <a:cs typeface="Arial" pitchFamily="34" charset="0"/>
              </a:rPr>
              <a:t> </a:t>
            </a:r>
            <a:r>
              <a:rPr lang="en-US" altLang="en-US" dirty="0" smtClean="0">
                <a:cs typeface="Arial" pitchFamily="34" charset="0"/>
              </a:rPr>
              <a:t>With </a:t>
            </a:r>
            <a:r>
              <a:rPr lang="en-US" altLang="en-US" dirty="0">
                <a:cs typeface="Arial" pitchFamily="34" charset="0"/>
              </a:rPr>
              <a:t>an </a:t>
            </a:r>
            <a:r>
              <a:rPr lang="en-US" altLang="en-US" b="1" dirty="0">
                <a:cs typeface="Arial" pitchFamily="34" charset="0"/>
              </a:rPr>
              <a:t>aldehyde group </a:t>
            </a:r>
            <a:r>
              <a:rPr lang="en-US" altLang="en-US" dirty="0">
                <a:cs typeface="Arial" pitchFamily="34" charset="0"/>
              </a:rPr>
              <a:t>and many hydroxyl (-OH) groups.</a:t>
            </a:r>
          </a:p>
          <a:p>
            <a:pPr marL="342900" indent="-342900">
              <a:spcBef>
                <a:spcPct val="20000"/>
              </a:spcBef>
              <a:buClr>
                <a:schemeClr val="bg2"/>
              </a:buClr>
            </a:pPr>
            <a:r>
              <a:rPr lang="en-US" altLang="en-US" dirty="0">
                <a:solidFill>
                  <a:schemeClr val="accent2"/>
                </a:solidFill>
                <a:cs typeface="Arial" pitchFamily="34" charset="0"/>
              </a:rPr>
              <a:t>		</a:t>
            </a:r>
            <a:r>
              <a:rPr lang="en-US" altLang="en-US" dirty="0">
                <a:solidFill>
                  <a:srgbClr val="0000FF"/>
                </a:solidFill>
                <a:cs typeface="Arial" pitchFamily="34" charset="0"/>
              </a:rPr>
              <a:t>  “Aldo-” + suffix</a:t>
            </a:r>
          </a:p>
        </p:txBody>
      </p:sp>
      <p:sp>
        <p:nvSpPr>
          <p:cNvPr id="4" name="Text Box 12"/>
          <p:cNvSpPr txBox="1">
            <a:spLocks noChangeArrowheads="1"/>
          </p:cNvSpPr>
          <p:nvPr/>
        </p:nvSpPr>
        <p:spPr bwMode="auto">
          <a:xfrm>
            <a:off x="1572420" y="-1289"/>
            <a:ext cx="60239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dirty="0" err="1">
                <a:solidFill>
                  <a:srgbClr val="FF0000"/>
                </a:solidFill>
                <a:latin typeface="Arial" pitchFamily="34" charset="0"/>
              </a:rPr>
              <a:t>Monosaccharides</a:t>
            </a:r>
            <a:r>
              <a:rPr lang="en-US" altLang="en-US" sz="2400" dirty="0">
                <a:solidFill>
                  <a:srgbClr val="FF0000"/>
                </a:solidFill>
                <a:latin typeface="Arial" pitchFamily="34" charset="0"/>
              </a:rPr>
              <a:t> </a:t>
            </a:r>
            <a:r>
              <a:rPr lang="en-US" altLang="en-US" sz="2400" dirty="0" smtClean="0">
                <a:solidFill>
                  <a:srgbClr val="FF0000"/>
                </a:solidFill>
                <a:latin typeface="Arial" pitchFamily="34" charset="0"/>
              </a:rPr>
              <a:t>– </a:t>
            </a:r>
            <a:r>
              <a:rPr lang="en-US" altLang="en-US" sz="2400" b="1" dirty="0">
                <a:solidFill>
                  <a:srgbClr val="FF0000"/>
                </a:solidFill>
                <a:latin typeface="Arial" pitchFamily="34" charset="0"/>
              </a:rPr>
              <a:t>Aldose &amp; </a:t>
            </a:r>
            <a:r>
              <a:rPr lang="en-US" altLang="en-US" sz="2400" b="1" dirty="0" err="1" smtClean="0">
                <a:solidFill>
                  <a:srgbClr val="FF0000"/>
                </a:solidFill>
                <a:latin typeface="Arial" pitchFamily="34" charset="0"/>
              </a:rPr>
              <a:t>Ketose</a:t>
            </a:r>
            <a:endParaRPr lang="en-US" altLang="en-US" sz="2400" b="1" dirty="0">
              <a:solidFill>
                <a:srgbClr val="FF0000"/>
              </a:solidFill>
              <a:latin typeface="Arial" pitchFamily="34" charset="0"/>
            </a:endParaRPr>
          </a:p>
        </p:txBody>
      </p:sp>
      <p:sp>
        <p:nvSpPr>
          <p:cNvPr id="8" name="Rectangle 5"/>
          <p:cNvSpPr>
            <a:spLocks noChangeArrowheads="1"/>
          </p:cNvSpPr>
          <p:nvPr/>
        </p:nvSpPr>
        <p:spPr bwMode="auto">
          <a:xfrm>
            <a:off x="5446044" y="620688"/>
            <a:ext cx="3518444" cy="1333805"/>
          </a:xfrm>
          <a:prstGeom prst="rect">
            <a:avLst/>
          </a:prstGeom>
          <a:solidFill>
            <a:schemeClr val="accent3">
              <a:lumMod val="40000"/>
              <a:lumOff val="60000"/>
            </a:schemeClr>
          </a:solidFill>
          <a:ln>
            <a:noFill/>
          </a:ln>
          <a:effectLst/>
          <a:extLst/>
        </p:spPr>
        <p:txBody>
          <a:bodyPr/>
          <a:lstStyle/>
          <a:p>
            <a:pPr marL="342900" indent="-342900">
              <a:spcBef>
                <a:spcPct val="10000"/>
              </a:spcBef>
              <a:spcAft>
                <a:spcPct val="10000"/>
              </a:spcAft>
              <a:buClr>
                <a:schemeClr val="bg2"/>
              </a:buClr>
            </a:pPr>
            <a:r>
              <a:rPr lang="en-US" altLang="en-US" dirty="0" err="1">
                <a:solidFill>
                  <a:srgbClr val="CC3300"/>
                </a:solidFill>
                <a:cs typeface="Arial" pitchFamily="34" charset="0"/>
              </a:rPr>
              <a:t>Ketose</a:t>
            </a:r>
            <a:r>
              <a:rPr lang="en-US" altLang="en-US" dirty="0">
                <a:cs typeface="Arial" pitchFamily="34" charset="0"/>
              </a:rPr>
              <a:t> is monosaccharide: </a:t>
            </a:r>
          </a:p>
          <a:p>
            <a:pPr marL="342900" indent="-342900">
              <a:spcBef>
                <a:spcPct val="10000"/>
              </a:spcBef>
              <a:spcAft>
                <a:spcPct val="10000"/>
              </a:spcAft>
              <a:buClr>
                <a:schemeClr val="bg2"/>
              </a:buClr>
              <a:buFontTx/>
              <a:buChar char="•"/>
            </a:pPr>
            <a:r>
              <a:rPr lang="en-US" altLang="en-US" dirty="0" smtClean="0">
                <a:cs typeface="Arial" pitchFamily="34" charset="0"/>
              </a:rPr>
              <a:t>With </a:t>
            </a:r>
            <a:r>
              <a:rPr lang="en-US" altLang="en-US" dirty="0">
                <a:cs typeface="Arial" pitchFamily="34" charset="0"/>
              </a:rPr>
              <a:t>a </a:t>
            </a:r>
            <a:r>
              <a:rPr lang="en-US" altLang="en-US" b="1" dirty="0">
                <a:cs typeface="Arial" pitchFamily="34" charset="0"/>
              </a:rPr>
              <a:t>ketone group </a:t>
            </a:r>
            <a:r>
              <a:rPr lang="en-US" altLang="en-US" dirty="0">
                <a:cs typeface="Arial" pitchFamily="34" charset="0"/>
              </a:rPr>
              <a:t>and many hydroxyl (-OH) groups.</a:t>
            </a:r>
          </a:p>
          <a:p>
            <a:pPr marL="342900" indent="-342900">
              <a:spcBef>
                <a:spcPct val="20000"/>
              </a:spcBef>
              <a:buClr>
                <a:schemeClr val="bg2"/>
              </a:buClr>
            </a:pPr>
            <a:r>
              <a:rPr lang="en-US" altLang="en-US" dirty="0">
                <a:solidFill>
                  <a:schemeClr val="accent2"/>
                </a:solidFill>
                <a:cs typeface="Arial" pitchFamily="34" charset="0"/>
              </a:rPr>
              <a:t>		</a:t>
            </a:r>
            <a:r>
              <a:rPr lang="en-US" altLang="en-US" dirty="0">
                <a:solidFill>
                  <a:srgbClr val="0000FF"/>
                </a:solidFill>
                <a:cs typeface="Arial" pitchFamily="34" charset="0"/>
              </a:rPr>
              <a:t>     “</a:t>
            </a:r>
            <a:r>
              <a:rPr lang="en-US" altLang="en-US" dirty="0" err="1">
                <a:solidFill>
                  <a:srgbClr val="0000FF"/>
                </a:solidFill>
                <a:cs typeface="Arial" pitchFamily="34" charset="0"/>
              </a:rPr>
              <a:t>Keto</a:t>
            </a:r>
            <a:r>
              <a:rPr lang="en-US" altLang="en-US" dirty="0">
                <a:solidFill>
                  <a:srgbClr val="0000FF"/>
                </a:solidFill>
                <a:cs typeface="Arial" pitchFamily="34" charset="0"/>
              </a:rPr>
              <a:t>-” + suffix</a:t>
            </a:r>
            <a:endParaRPr lang="en-US" altLang="en-US" i="1" dirty="0">
              <a:solidFill>
                <a:srgbClr val="0000FF"/>
              </a:solidFill>
              <a:cs typeface="Arial" pitchFamily="34" charset="0"/>
            </a:endParaRPr>
          </a:p>
          <a:p>
            <a:pPr marL="342900" indent="-342900">
              <a:spcBef>
                <a:spcPct val="10000"/>
              </a:spcBef>
              <a:spcAft>
                <a:spcPct val="10000"/>
              </a:spcAft>
              <a:buClr>
                <a:schemeClr val="bg2"/>
              </a:buClr>
              <a:buFontTx/>
              <a:buChar char="•"/>
            </a:pPr>
            <a:endParaRPr lang="en-US" altLang="en-US" dirty="0">
              <a:cs typeface="Arial" pitchFamily="34" charset="0"/>
            </a:endParaRPr>
          </a:p>
        </p:txBody>
      </p:sp>
      <p:grpSp>
        <p:nvGrpSpPr>
          <p:cNvPr id="13" name="Group 12"/>
          <p:cNvGrpSpPr/>
          <p:nvPr/>
        </p:nvGrpSpPr>
        <p:grpSpPr>
          <a:xfrm>
            <a:off x="5796138" y="2204864"/>
            <a:ext cx="2880321" cy="3168352"/>
            <a:chOff x="5801674" y="2204864"/>
            <a:chExt cx="2586750" cy="3168352"/>
          </a:xfrm>
          <a:solidFill>
            <a:schemeClr val="accent3">
              <a:lumMod val="40000"/>
              <a:lumOff val="60000"/>
            </a:schemeClr>
          </a:solidFill>
        </p:grpSpPr>
        <p:sp>
          <p:nvSpPr>
            <p:cNvPr id="9" name="Rectangle 6"/>
            <p:cNvSpPr>
              <a:spLocks noChangeArrowheads="1"/>
            </p:cNvSpPr>
            <p:nvPr/>
          </p:nvSpPr>
          <p:spPr bwMode="auto">
            <a:xfrm>
              <a:off x="5801674" y="2204864"/>
              <a:ext cx="2586750" cy="316835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10000"/>
                </a:spcBef>
                <a:spcAft>
                  <a:spcPct val="10000"/>
                </a:spcAft>
              </a:pPr>
              <a:r>
                <a:rPr lang="en-US" altLang="en-US" sz="1600" dirty="0">
                  <a:latin typeface="Times New Roman" pitchFamily="18" charset="0"/>
                </a:rPr>
                <a:t>           C</a:t>
              </a:r>
              <a:r>
                <a:rPr lang="en-US" altLang="en-US" sz="1600" dirty="0">
                  <a:latin typeface="Times New Roman" pitchFamily="18" charset="0"/>
                  <a:cs typeface="Arial" pitchFamily="34" charset="0"/>
                </a:rPr>
                <a:t>H</a:t>
              </a:r>
              <a:r>
                <a:rPr lang="en-US" altLang="en-US" sz="1600" baseline="-25000" dirty="0">
                  <a:latin typeface="Times New Roman" pitchFamily="18" charset="0"/>
                  <a:cs typeface="Arial" pitchFamily="34" charset="0"/>
                </a:rPr>
                <a:t>2</a:t>
              </a:r>
              <a:r>
                <a:rPr lang="en-US" altLang="en-US" sz="1600" dirty="0">
                  <a:latin typeface="Times New Roman" pitchFamily="18" charset="0"/>
                  <a:cs typeface="Arial" pitchFamily="34" charset="0"/>
                </a:rPr>
                <a:t>OH </a:t>
              </a:r>
            </a:p>
            <a:p>
              <a:pPr marL="342900" indent="-342900">
                <a:lnSpc>
                  <a:spcPct val="90000"/>
                </a:lnSpc>
                <a:spcBef>
                  <a:spcPct val="10000"/>
                </a:spcBef>
                <a:spcAft>
                  <a:spcPct val="10000"/>
                </a:spcAft>
              </a:pPr>
              <a:r>
                <a:rPr lang="en-US" altLang="en-US" sz="1600" dirty="0">
                  <a:latin typeface="Times New Roman" pitchFamily="18" charset="0"/>
                  <a:cs typeface="Arial" pitchFamily="34" charset="0"/>
                </a:rPr>
                <a:t>           │</a:t>
              </a:r>
              <a:r>
                <a:rPr lang="en-US" altLang="en-US" sz="1600" dirty="0">
                  <a:latin typeface="Times New Roman" pitchFamily="18" charset="0"/>
                </a:rPr>
                <a:t>      </a:t>
              </a:r>
            </a:p>
            <a:p>
              <a:pPr marL="342900" indent="-342900">
                <a:lnSpc>
                  <a:spcPct val="90000"/>
                </a:lnSpc>
                <a:spcBef>
                  <a:spcPct val="10000"/>
                </a:spcBef>
                <a:spcAft>
                  <a:spcPct val="10000"/>
                </a:spcAft>
              </a:pPr>
              <a:r>
                <a:rPr lang="en-US" altLang="en-US" sz="1600" dirty="0">
                  <a:latin typeface="Times New Roman" pitchFamily="18" charset="0"/>
                </a:rPr>
                <a:t>           C = </a:t>
              </a:r>
              <a:r>
                <a:rPr lang="en-US" altLang="en-US" sz="1600" dirty="0">
                  <a:latin typeface="Times New Roman" pitchFamily="18" charset="0"/>
                  <a:cs typeface="Arial" pitchFamily="34" charset="0"/>
                </a:rPr>
                <a:t>O      </a:t>
              </a:r>
              <a:r>
                <a:rPr lang="en-US" altLang="en-US" sz="1600" i="1" dirty="0" err="1">
                  <a:solidFill>
                    <a:srgbClr val="CC3300"/>
                  </a:solidFill>
                  <a:latin typeface="Times New Roman" pitchFamily="18" charset="0"/>
                  <a:cs typeface="Arial" pitchFamily="34" charset="0"/>
                </a:rPr>
                <a:t>ketose</a:t>
              </a:r>
              <a:endParaRPr lang="en-US" altLang="en-US" sz="1600" dirty="0">
                <a:solidFill>
                  <a:srgbClr val="CC3300"/>
                </a:solidFill>
                <a:latin typeface="Times New Roman" pitchFamily="18" charset="0"/>
                <a:cs typeface="Arial" pitchFamily="34" charset="0"/>
              </a:endParaRPr>
            </a:p>
            <a:p>
              <a:pPr marL="342900" indent="-342900">
                <a:lnSpc>
                  <a:spcPct val="90000"/>
                </a:lnSpc>
                <a:spcBef>
                  <a:spcPct val="10000"/>
                </a:spcBef>
                <a:spcAft>
                  <a:spcPct val="10000"/>
                </a:spcAft>
              </a:pPr>
              <a:r>
                <a:rPr lang="en-US" altLang="en-US" sz="1600" dirty="0">
                  <a:latin typeface="Times New Roman" pitchFamily="18" charset="0"/>
                  <a:cs typeface="Arial" pitchFamily="34" charset="0"/>
                </a:rPr>
                <a:t>           │</a:t>
              </a:r>
            </a:p>
            <a:p>
              <a:pPr marL="342900" indent="-342900">
                <a:lnSpc>
                  <a:spcPct val="90000"/>
                </a:lnSpc>
                <a:spcBef>
                  <a:spcPct val="10000"/>
                </a:spcBef>
                <a:spcAft>
                  <a:spcPct val="10000"/>
                </a:spcAft>
              </a:pPr>
              <a:r>
                <a:rPr lang="en-US" altLang="en-US" sz="1600" dirty="0">
                  <a:latin typeface="Times New Roman" pitchFamily="18" charset="0"/>
                </a:rPr>
                <a:t>    H</a:t>
              </a:r>
              <a:r>
                <a:rPr lang="en-US" altLang="en-US" sz="1600" dirty="0">
                  <a:latin typeface="Times New Roman" pitchFamily="18" charset="0"/>
                  <a:cs typeface="Arial" pitchFamily="34" charset="0"/>
                </a:rPr>
                <a:t>─</a:t>
              </a:r>
              <a:r>
                <a:rPr lang="en-US" altLang="en-US" sz="1600" dirty="0">
                  <a:latin typeface="Times New Roman" pitchFamily="18" charset="0"/>
                </a:rPr>
                <a:t> C </a:t>
              </a:r>
              <a:r>
                <a:rPr lang="en-US" altLang="en-US" sz="1600" dirty="0">
                  <a:latin typeface="Times New Roman" pitchFamily="18" charset="0"/>
                  <a:cs typeface="Arial" pitchFamily="34" charset="0"/>
                </a:rPr>
                <a:t>─ OH</a:t>
              </a:r>
            </a:p>
            <a:p>
              <a:pPr marL="342900" indent="-342900">
                <a:lnSpc>
                  <a:spcPct val="90000"/>
                </a:lnSpc>
                <a:spcBef>
                  <a:spcPct val="10000"/>
                </a:spcBef>
                <a:spcAft>
                  <a:spcPct val="10000"/>
                </a:spcAft>
              </a:pPr>
              <a:r>
                <a:rPr lang="en-US" altLang="en-US" sz="1600" dirty="0">
                  <a:latin typeface="Times New Roman" pitchFamily="18" charset="0"/>
                </a:rPr>
                <a:t>           </a:t>
              </a:r>
              <a:r>
                <a:rPr lang="en-US" altLang="en-US" sz="1600" dirty="0">
                  <a:latin typeface="Times New Roman" pitchFamily="18" charset="0"/>
                  <a:cs typeface="Arial" pitchFamily="34" charset="0"/>
                </a:rPr>
                <a:t>│</a:t>
              </a:r>
              <a:endParaRPr lang="en-US" altLang="en-US" sz="1600" dirty="0">
                <a:latin typeface="Times New Roman" pitchFamily="18" charset="0"/>
              </a:endParaRPr>
            </a:p>
            <a:p>
              <a:pPr marL="342900" indent="-342900">
                <a:lnSpc>
                  <a:spcPct val="90000"/>
                </a:lnSpc>
                <a:spcBef>
                  <a:spcPct val="10000"/>
                </a:spcBef>
                <a:spcAft>
                  <a:spcPct val="10000"/>
                </a:spcAft>
              </a:pPr>
              <a:r>
                <a:rPr lang="en-US" altLang="en-US" sz="1600" dirty="0">
                  <a:latin typeface="Times New Roman" pitchFamily="18" charset="0"/>
                </a:rPr>
                <a:t>    H</a:t>
              </a:r>
              <a:r>
                <a:rPr lang="en-US" altLang="en-US" sz="1600" dirty="0">
                  <a:latin typeface="Times New Roman" pitchFamily="18" charset="0"/>
                  <a:cs typeface="Arial" pitchFamily="34" charset="0"/>
                </a:rPr>
                <a:t>─</a:t>
              </a:r>
              <a:r>
                <a:rPr lang="en-US" altLang="en-US" sz="1600" dirty="0">
                  <a:latin typeface="Times New Roman" pitchFamily="18" charset="0"/>
                </a:rPr>
                <a:t> C </a:t>
              </a:r>
              <a:r>
                <a:rPr lang="en-US" altLang="en-US" sz="1600" dirty="0">
                  <a:latin typeface="Times New Roman" pitchFamily="18" charset="0"/>
                  <a:cs typeface="Arial" pitchFamily="34" charset="0"/>
                </a:rPr>
                <a:t>─ OH</a:t>
              </a:r>
            </a:p>
            <a:p>
              <a:pPr marL="342900" indent="-342900">
                <a:lnSpc>
                  <a:spcPct val="90000"/>
                </a:lnSpc>
                <a:spcBef>
                  <a:spcPct val="10000"/>
                </a:spcBef>
                <a:spcAft>
                  <a:spcPct val="10000"/>
                </a:spcAft>
              </a:pPr>
              <a:r>
                <a:rPr lang="en-US" altLang="en-US" sz="1600" dirty="0">
                  <a:latin typeface="Times New Roman" pitchFamily="18" charset="0"/>
                  <a:cs typeface="Arial" pitchFamily="34" charset="0"/>
                </a:rPr>
                <a:t>           │</a:t>
              </a:r>
              <a:endParaRPr lang="en-US" altLang="en-US" sz="1600" dirty="0">
                <a:latin typeface="Times New Roman" pitchFamily="18" charset="0"/>
              </a:endParaRPr>
            </a:p>
            <a:p>
              <a:pPr marL="342900" indent="-342900">
                <a:lnSpc>
                  <a:spcPct val="90000"/>
                </a:lnSpc>
                <a:spcBef>
                  <a:spcPct val="10000"/>
                </a:spcBef>
                <a:spcAft>
                  <a:spcPct val="10000"/>
                </a:spcAft>
              </a:pPr>
              <a:r>
                <a:rPr lang="en-US" altLang="en-US" sz="1600" dirty="0">
                  <a:latin typeface="Times New Roman" pitchFamily="18" charset="0"/>
                </a:rPr>
                <a:t> </a:t>
              </a:r>
              <a:r>
                <a:rPr lang="en-US" altLang="en-US" sz="1600" dirty="0" smtClean="0">
                  <a:latin typeface="Times New Roman" pitchFamily="18" charset="0"/>
                </a:rPr>
                <a:t>   H </a:t>
              </a:r>
              <a:r>
                <a:rPr lang="en-US" altLang="en-US" sz="1600" dirty="0" smtClean="0">
                  <a:latin typeface="Times New Roman" pitchFamily="18" charset="0"/>
                  <a:cs typeface="Arial" pitchFamily="34" charset="0"/>
                </a:rPr>
                <a:t>─</a:t>
              </a:r>
              <a:r>
                <a:rPr lang="en-US" altLang="en-US" sz="1600" dirty="0" smtClean="0">
                  <a:latin typeface="Times New Roman" pitchFamily="18" charset="0"/>
                </a:rPr>
                <a:t>C </a:t>
              </a:r>
              <a:r>
                <a:rPr lang="en-US" altLang="en-US" sz="1600" dirty="0">
                  <a:latin typeface="Times New Roman" pitchFamily="18" charset="0"/>
                  <a:cs typeface="Arial" pitchFamily="34" charset="0"/>
                </a:rPr>
                <a:t>─ OH</a:t>
              </a:r>
            </a:p>
            <a:p>
              <a:pPr marL="342900" indent="-342900">
                <a:lnSpc>
                  <a:spcPct val="90000"/>
                </a:lnSpc>
                <a:spcBef>
                  <a:spcPct val="10000"/>
                </a:spcBef>
                <a:spcAft>
                  <a:spcPct val="10000"/>
                </a:spcAft>
              </a:pPr>
              <a:r>
                <a:rPr lang="en-US" altLang="en-US" sz="1600" dirty="0">
                  <a:latin typeface="Times New Roman" pitchFamily="18" charset="0"/>
                </a:rPr>
                <a:t>           </a:t>
              </a:r>
              <a:r>
                <a:rPr lang="en-US" altLang="en-US" sz="1600" dirty="0">
                  <a:latin typeface="Times New Roman" pitchFamily="18" charset="0"/>
                  <a:cs typeface="Arial" pitchFamily="34" charset="0"/>
                </a:rPr>
                <a:t>│</a:t>
              </a:r>
              <a:endParaRPr lang="en-US" altLang="en-US" sz="1600" dirty="0">
                <a:latin typeface="Times New Roman" pitchFamily="18" charset="0"/>
              </a:endParaRPr>
            </a:p>
            <a:p>
              <a:pPr marL="342900" indent="-342900">
                <a:lnSpc>
                  <a:spcPct val="90000"/>
                </a:lnSpc>
                <a:spcBef>
                  <a:spcPct val="10000"/>
                </a:spcBef>
                <a:spcAft>
                  <a:spcPct val="10000"/>
                </a:spcAft>
              </a:pPr>
              <a:r>
                <a:rPr lang="en-US" altLang="en-US" sz="1600" dirty="0">
                  <a:latin typeface="Times New Roman" pitchFamily="18" charset="0"/>
                </a:rPr>
                <a:t>           CH</a:t>
              </a:r>
              <a:r>
                <a:rPr lang="en-US" altLang="en-US" sz="1600" baseline="-25000" dirty="0">
                  <a:latin typeface="Times New Roman" pitchFamily="18" charset="0"/>
                </a:rPr>
                <a:t>2</a:t>
              </a:r>
              <a:r>
                <a:rPr lang="en-US" altLang="en-US" sz="1600" dirty="0">
                  <a:latin typeface="Times New Roman" pitchFamily="18" charset="0"/>
                </a:rPr>
                <a:t>OH</a:t>
              </a:r>
            </a:p>
            <a:p>
              <a:pPr marL="342900" indent="-342900">
                <a:lnSpc>
                  <a:spcPct val="90000"/>
                </a:lnSpc>
                <a:spcBef>
                  <a:spcPct val="10000"/>
                </a:spcBef>
                <a:spcAft>
                  <a:spcPct val="10000"/>
                </a:spcAft>
              </a:pPr>
              <a:endParaRPr lang="en-US" altLang="en-US" sz="1600" dirty="0">
                <a:latin typeface="Times New Roman" pitchFamily="18" charset="0"/>
              </a:endParaRPr>
            </a:p>
            <a:p>
              <a:pPr marL="342900" indent="-342900">
                <a:lnSpc>
                  <a:spcPct val="90000"/>
                </a:lnSpc>
                <a:spcBef>
                  <a:spcPct val="10000"/>
                </a:spcBef>
                <a:spcAft>
                  <a:spcPct val="10000"/>
                </a:spcAft>
              </a:pPr>
              <a:r>
                <a:rPr lang="en-US" altLang="en-US" dirty="0">
                  <a:cs typeface="Arial" pitchFamily="34" charset="0"/>
                </a:rPr>
                <a:t>	</a:t>
              </a:r>
              <a:endParaRPr lang="en-US" altLang="en-US" sz="2400" dirty="0">
                <a:latin typeface="Times New Roman" pitchFamily="18" charset="0"/>
              </a:endParaRPr>
            </a:p>
          </p:txBody>
        </p:sp>
        <p:sp>
          <p:nvSpPr>
            <p:cNvPr id="10" name="TextBox 4"/>
            <p:cNvSpPr txBox="1">
              <a:spLocks noChangeArrowheads="1"/>
            </p:cNvSpPr>
            <p:nvPr/>
          </p:nvSpPr>
          <p:spPr bwMode="auto">
            <a:xfrm>
              <a:off x="6084452" y="2209760"/>
              <a:ext cx="298450" cy="338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1600" dirty="0">
                  <a:solidFill>
                    <a:srgbClr val="C00000"/>
                  </a:solidFill>
                  <a:latin typeface="Arial" pitchFamily="34" charset="0"/>
                </a:rPr>
                <a:t>1</a:t>
              </a:r>
            </a:p>
          </p:txBody>
        </p:sp>
        <p:sp>
          <p:nvSpPr>
            <p:cNvPr id="11" name="TextBox 5"/>
            <p:cNvSpPr txBox="1">
              <a:spLocks noChangeArrowheads="1"/>
            </p:cNvSpPr>
            <p:nvPr/>
          </p:nvSpPr>
          <p:spPr bwMode="auto">
            <a:xfrm>
              <a:off x="6084452" y="2704537"/>
              <a:ext cx="298450" cy="3381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1600" dirty="0">
                  <a:solidFill>
                    <a:srgbClr val="C00000"/>
                  </a:solidFill>
                  <a:latin typeface="Arial" pitchFamily="34" charset="0"/>
                </a:rPr>
                <a:t>2</a:t>
              </a:r>
            </a:p>
          </p:txBody>
        </p:sp>
      </p:grpSp>
      <p:sp>
        <p:nvSpPr>
          <p:cNvPr id="12" name="TextBox 11"/>
          <p:cNvSpPr txBox="1"/>
          <p:nvPr/>
        </p:nvSpPr>
        <p:spPr>
          <a:xfrm>
            <a:off x="3419872" y="3429000"/>
            <a:ext cx="2016899" cy="1224951"/>
          </a:xfrm>
          <a:prstGeom prst="rect">
            <a:avLst/>
          </a:prstGeom>
          <a:solidFill>
            <a:srgbClr val="FFFF00"/>
          </a:solidFill>
        </p:spPr>
        <p:txBody>
          <a:bodyPr wrap="none" rtlCol="0">
            <a:spAutoFit/>
          </a:bodyPr>
          <a:lstStyle/>
          <a:p>
            <a:pPr>
              <a:spcBef>
                <a:spcPct val="20000"/>
              </a:spcBef>
              <a:buClr>
                <a:schemeClr val="bg2"/>
              </a:buClr>
            </a:pPr>
            <a:r>
              <a:rPr lang="en-US" altLang="en-US" sz="1600" i="1" dirty="0">
                <a:solidFill>
                  <a:srgbClr val="0000FF"/>
                </a:solidFill>
                <a:latin typeface="Comic Sans MS" pitchFamily="66" charset="0"/>
                <a:cs typeface="Arial" pitchFamily="34" charset="0"/>
              </a:rPr>
              <a:t>triose </a:t>
            </a:r>
            <a:r>
              <a:rPr lang="en-US" altLang="en-US" sz="1600" dirty="0">
                <a:solidFill>
                  <a:srgbClr val="0000FF"/>
                </a:solidFill>
                <a:latin typeface="Comic Sans MS" pitchFamily="66" charset="0"/>
                <a:cs typeface="Arial" pitchFamily="34" charset="0"/>
              </a:rPr>
              <a:t>(3C atoms)</a:t>
            </a:r>
          </a:p>
          <a:p>
            <a:pPr>
              <a:spcBef>
                <a:spcPct val="20000"/>
              </a:spcBef>
              <a:buClr>
                <a:schemeClr val="bg2"/>
              </a:buClr>
            </a:pPr>
            <a:r>
              <a:rPr lang="en-US" altLang="en-US" sz="1600" i="1" dirty="0" err="1">
                <a:solidFill>
                  <a:srgbClr val="0000FF"/>
                </a:solidFill>
                <a:latin typeface="Comic Sans MS" pitchFamily="66" charset="0"/>
                <a:cs typeface="Arial" pitchFamily="34" charset="0"/>
              </a:rPr>
              <a:t>tetrose</a:t>
            </a:r>
            <a:r>
              <a:rPr lang="en-US" altLang="en-US" sz="1600" i="1" dirty="0">
                <a:solidFill>
                  <a:srgbClr val="0000FF"/>
                </a:solidFill>
                <a:latin typeface="Comic Sans MS" pitchFamily="66" charset="0"/>
                <a:cs typeface="Arial" pitchFamily="34" charset="0"/>
              </a:rPr>
              <a:t> </a:t>
            </a:r>
            <a:r>
              <a:rPr lang="en-US" altLang="en-US" sz="1600" dirty="0">
                <a:solidFill>
                  <a:srgbClr val="0000FF"/>
                </a:solidFill>
                <a:latin typeface="Comic Sans MS" pitchFamily="66" charset="0"/>
                <a:cs typeface="Arial" pitchFamily="34" charset="0"/>
              </a:rPr>
              <a:t>(4C atoms)</a:t>
            </a:r>
          </a:p>
          <a:p>
            <a:pPr>
              <a:spcBef>
                <a:spcPct val="20000"/>
              </a:spcBef>
              <a:buClr>
                <a:schemeClr val="bg2"/>
              </a:buClr>
            </a:pPr>
            <a:r>
              <a:rPr lang="en-US" altLang="en-US" sz="1600" i="1" dirty="0">
                <a:solidFill>
                  <a:srgbClr val="0000FF"/>
                </a:solidFill>
                <a:latin typeface="Comic Sans MS" pitchFamily="66" charset="0"/>
                <a:cs typeface="Arial" pitchFamily="34" charset="0"/>
              </a:rPr>
              <a:t>pentose</a:t>
            </a:r>
            <a:r>
              <a:rPr lang="en-US" altLang="en-US" sz="1600" dirty="0">
                <a:solidFill>
                  <a:srgbClr val="0000FF"/>
                </a:solidFill>
                <a:latin typeface="Comic Sans MS" pitchFamily="66" charset="0"/>
                <a:cs typeface="Arial" pitchFamily="34" charset="0"/>
              </a:rPr>
              <a:t> (5C atoms)</a:t>
            </a:r>
          </a:p>
          <a:p>
            <a:pPr>
              <a:spcBef>
                <a:spcPct val="20000"/>
              </a:spcBef>
              <a:buClr>
                <a:schemeClr val="bg2"/>
              </a:buClr>
            </a:pPr>
            <a:r>
              <a:rPr lang="en-US" altLang="en-US" sz="1600" i="1" dirty="0">
                <a:solidFill>
                  <a:srgbClr val="0000FF"/>
                </a:solidFill>
                <a:latin typeface="Comic Sans MS" pitchFamily="66" charset="0"/>
                <a:cs typeface="Arial" pitchFamily="34" charset="0"/>
              </a:rPr>
              <a:t>hexose </a:t>
            </a:r>
            <a:r>
              <a:rPr lang="en-US" altLang="en-US" sz="1600" dirty="0">
                <a:solidFill>
                  <a:srgbClr val="0000FF"/>
                </a:solidFill>
                <a:latin typeface="Comic Sans MS" pitchFamily="66" charset="0"/>
                <a:cs typeface="Arial" pitchFamily="34" charset="0"/>
              </a:rPr>
              <a:t>(</a:t>
            </a:r>
            <a:r>
              <a:rPr lang="en-US" altLang="en-US" sz="1600" dirty="0" smtClean="0">
                <a:solidFill>
                  <a:srgbClr val="0000FF"/>
                </a:solidFill>
                <a:latin typeface="Comic Sans MS" pitchFamily="66" charset="0"/>
                <a:cs typeface="Arial" pitchFamily="34" charset="0"/>
              </a:rPr>
              <a:t>6C </a:t>
            </a:r>
            <a:r>
              <a:rPr lang="en-US" altLang="en-US" sz="1600" dirty="0">
                <a:solidFill>
                  <a:srgbClr val="0000FF"/>
                </a:solidFill>
                <a:latin typeface="Comic Sans MS" pitchFamily="66" charset="0"/>
                <a:cs typeface="Arial" pitchFamily="34" charset="0"/>
              </a:rPr>
              <a:t>atoms)</a:t>
            </a:r>
          </a:p>
        </p:txBody>
      </p:sp>
      <p:grpSp>
        <p:nvGrpSpPr>
          <p:cNvPr id="15" name="Group 14"/>
          <p:cNvGrpSpPr/>
          <p:nvPr/>
        </p:nvGrpSpPr>
        <p:grpSpPr>
          <a:xfrm>
            <a:off x="348284" y="2142604"/>
            <a:ext cx="2677750" cy="3965618"/>
            <a:chOff x="348284" y="2142604"/>
            <a:chExt cx="2677750" cy="3965618"/>
          </a:xfrm>
        </p:grpSpPr>
        <p:grpSp>
          <p:nvGrpSpPr>
            <p:cNvPr id="6" name="Group 5"/>
            <p:cNvGrpSpPr/>
            <p:nvPr/>
          </p:nvGrpSpPr>
          <p:grpSpPr>
            <a:xfrm>
              <a:off x="348284" y="2142604"/>
              <a:ext cx="2677750" cy="3014588"/>
              <a:chOff x="4814204" y="1372434"/>
              <a:chExt cx="2677750" cy="3246051"/>
            </a:xfrm>
            <a:solidFill>
              <a:schemeClr val="accent6">
                <a:lumMod val="40000"/>
                <a:lumOff val="60000"/>
              </a:schemeClr>
            </a:solidFill>
          </p:grpSpPr>
          <p:sp>
            <p:nvSpPr>
              <p:cNvPr id="3" name="Rectangle 11"/>
              <p:cNvSpPr>
                <a:spLocks noChangeArrowheads="1"/>
              </p:cNvSpPr>
              <p:nvPr/>
            </p:nvSpPr>
            <p:spPr bwMode="auto">
              <a:xfrm>
                <a:off x="4814204" y="1372434"/>
                <a:ext cx="2677750" cy="324605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10000"/>
                  </a:spcBef>
                  <a:spcAft>
                    <a:spcPct val="10000"/>
                  </a:spcAft>
                </a:pPr>
                <a:r>
                  <a:rPr lang="en-US" altLang="en-US" sz="2800" dirty="0">
                    <a:latin typeface="Times New Roman" pitchFamily="18" charset="0"/>
                  </a:rPr>
                  <a:t>       </a:t>
                </a:r>
                <a:r>
                  <a:rPr lang="en-US" altLang="en-US" sz="1600" dirty="0" smtClean="0">
                    <a:latin typeface="Times New Roman" pitchFamily="18" charset="0"/>
                  </a:rPr>
                  <a:t>O</a:t>
                </a:r>
                <a:endParaRPr lang="en-US" altLang="en-US" sz="1600" dirty="0">
                  <a:latin typeface="Times New Roman" pitchFamily="18" charset="0"/>
                </a:endParaRPr>
              </a:p>
              <a:p>
                <a:pPr marL="342900" indent="-342900">
                  <a:lnSpc>
                    <a:spcPct val="90000"/>
                  </a:lnSpc>
                  <a:spcBef>
                    <a:spcPct val="10000"/>
                  </a:spcBef>
                  <a:spcAft>
                    <a:spcPct val="10000"/>
                  </a:spcAft>
                </a:pPr>
                <a:r>
                  <a:rPr lang="en-US" altLang="en-US" sz="1600" dirty="0">
                    <a:latin typeface="Times New Roman" pitchFamily="18" charset="0"/>
                  </a:rPr>
                  <a:t>           </a:t>
                </a:r>
                <a:r>
                  <a:rPr lang="en-US" altLang="en-US" sz="1600" dirty="0">
                    <a:latin typeface="Times New Roman" pitchFamily="18" charset="0"/>
                    <a:cs typeface="Times New Roman" pitchFamily="18" charset="0"/>
                  </a:rPr>
                  <a:t>║</a:t>
                </a:r>
              </a:p>
              <a:p>
                <a:pPr marL="342900" indent="-342900">
                  <a:lnSpc>
                    <a:spcPct val="90000"/>
                  </a:lnSpc>
                  <a:spcBef>
                    <a:spcPct val="10000"/>
                  </a:spcBef>
                  <a:spcAft>
                    <a:spcPct val="10000"/>
                  </a:spcAft>
                </a:pPr>
                <a:r>
                  <a:rPr lang="en-US" altLang="en-US" sz="1600" dirty="0">
                    <a:latin typeface="Times New Roman" pitchFamily="18" charset="0"/>
                  </a:rPr>
                  <a:t>	     </a:t>
                </a:r>
                <a:r>
                  <a:rPr lang="en-US" altLang="en-US" sz="1600" dirty="0" smtClean="0">
                    <a:latin typeface="Times New Roman" pitchFamily="18" charset="0"/>
                  </a:rPr>
                  <a:t>C </a:t>
                </a:r>
                <a:r>
                  <a:rPr lang="en-US" altLang="en-US" sz="1600" dirty="0">
                    <a:latin typeface="Times New Roman" pitchFamily="18" charset="0"/>
                    <a:cs typeface="Arial" pitchFamily="34" charset="0"/>
                  </a:rPr>
                  <a:t>─ H    </a:t>
                </a:r>
                <a:r>
                  <a:rPr lang="en-US" altLang="en-US" sz="1600" i="1" dirty="0">
                    <a:solidFill>
                      <a:srgbClr val="CC3300"/>
                    </a:solidFill>
                    <a:latin typeface="Times New Roman" pitchFamily="18" charset="0"/>
                    <a:cs typeface="Arial" pitchFamily="34" charset="0"/>
                  </a:rPr>
                  <a:t>aldose</a:t>
                </a:r>
                <a:endParaRPr lang="en-US" altLang="en-US" sz="1600" dirty="0">
                  <a:solidFill>
                    <a:srgbClr val="CC3300"/>
                  </a:solidFill>
                  <a:latin typeface="Times New Roman" pitchFamily="18" charset="0"/>
                  <a:cs typeface="Arial" pitchFamily="34" charset="0"/>
                </a:endParaRPr>
              </a:p>
              <a:p>
                <a:pPr marL="342900" indent="-342900">
                  <a:lnSpc>
                    <a:spcPct val="90000"/>
                  </a:lnSpc>
                  <a:spcBef>
                    <a:spcPct val="10000"/>
                  </a:spcBef>
                  <a:spcAft>
                    <a:spcPct val="10000"/>
                  </a:spcAft>
                </a:pPr>
                <a:r>
                  <a:rPr lang="en-US" altLang="en-US" sz="1600" dirty="0">
                    <a:latin typeface="Times New Roman" pitchFamily="18" charset="0"/>
                  </a:rPr>
                  <a:t>           </a:t>
                </a:r>
                <a:r>
                  <a:rPr lang="en-US" altLang="en-US" sz="1600" dirty="0">
                    <a:latin typeface="Times New Roman" pitchFamily="18" charset="0"/>
                    <a:cs typeface="Arial" pitchFamily="34" charset="0"/>
                  </a:rPr>
                  <a:t>│</a:t>
                </a:r>
                <a:r>
                  <a:rPr lang="en-US" altLang="en-US" sz="1600" dirty="0">
                    <a:latin typeface="Times New Roman" pitchFamily="18" charset="0"/>
                  </a:rPr>
                  <a:t>      </a:t>
                </a:r>
              </a:p>
              <a:p>
                <a:pPr marL="342900" indent="-342900">
                  <a:lnSpc>
                    <a:spcPct val="90000"/>
                  </a:lnSpc>
                  <a:spcBef>
                    <a:spcPct val="10000"/>
                  </a:spcBef>
                  <a:spcAft>
                    <a:spcPct val="10000"/>
                  </a:spcAft>
                </a:pPr>
                <a:r>
                  <a:rPr lang="en-US" altLang="en-US" sz="1600" dirty="0">
                    <a:latin typeface="Times New Roman" pitchFamily="18" charset="0"/>
                  </a:rPr>
                  <a:t>    H</a:t>
                </a:r>
                <a:r>
                  <a:rPr lang="en-US" altLang="en-US" sz="1600" dirty="0">
                    <a:latin typeface="Times New Roman" pitchFamily="18" charset="0"/>
                    <a:cs typeface="Arial" pitchFamily="34" charset="0"/>
                  </a:rPr>
                  <a:t>─</a:t>
                </a:r>
                <a:r>
                  <a:rPr lang="en-US" altLang="en-US" sz="1600" dirty="0">
                    <a:latin typeface="Times New Roman" pitchFamily="18" charset="0"/>
                  </a:rPr>
                  <a:t> C </a:t>
                </a:r>
                <a:r>
                  <a:rPr lang="en-US" altLang="en-US" sz="1600" dirty="0">
                    <a:latin typeface="Times New Roman" pitchFamily="18" charset="0"/>
                    <a:cs typeface="Arial" pitchFamily="34" charset="0"/>
                  </a:rPr>
                  <a:t>─ OH</a:t>
                </a:r>
              </a:p>
              <a:p>
                <a:pPr marL="342900" indent="-342900">
                  <a:lnSpc>
                    <a:spcPct val="90000"/>
                  </a:lnSpc>
                  <a:spcBef>
                    <a:spcPct val="10000"/>
                  </a:spcBef>
                  <a:spcAft>
                    <a:spcPct val="10000"/>
                  </a:spcAft>
                </a:pPr>
                <a:r>
                  <a:rPr lang="en-US" altLang="en-US" sz="1600" dirty="0">
                    <a:latin typeface="Times New Roman" pitchFamily="18" charset="0"/>
                    <a:cs typeface="Arial" pitchFamily="34" charset="0"/>
                  </a:rPr>
                  <a:t>           │         </a:t>
                </a:r>
              </a:p>
              <a:p>
                <a:pPr marL="342900" indent="-342900">
                  <a:lnSpc>
                    <a:spcPct val="90000"/>
                  </a:lnSpc>
                  <a:spcBef>
                    <a:spcPct val="10000"/>
                  </a:spcBef>
                  <a:spcAft>
                    <a:spcPct val="10000"/>
                  </a:spcAft>
                </a:pPr>
                <a:r>
                  <a:rPr lang="en-US" altLang="en-US" sz="1600" dirty="0">
                    <a:latin typeface="Times New Roman" pitchFamily="18" charset="0"/>
                  </a:rPr>
                  <a:t>    H</a:t>
                </a:r>
                <a:r>
                  <a:rPr lang="en-US" altLang="en-US" sz="1600" dirty="0">
                    <a:latin typeface="Times New Roman" pitchFamily="18" charset="0"/>
                    <a:cs typeface="Arial" pitchFamily="34" charset="0"/>
                  </a:rPr>
                  <a:t>─</a:t>
                </a:r>
                <a:r>
                  <a:rPr lang="en-US" altLang="en-US" sz="1600" dirty="0">
                    <a:latin typeface="Times New Roman" pitchFamily="18" charset="0"/>
                  </a:rPr>
                  <a:t> C </a:t>
                </a:r>
                <a:r>
                  <a:rPr lang="en-US" altLang="en-US" sz="1600" dirty="0">
                    <a:latin typeface="Times New Roman" pitchFamily="18" charset="0"/>
                    <a:cs typeface="Arial" pitchFamily="34" charset="0"/>
                  </a:rPr>
                  <a:t>─ OH</a:t>
                </a:r>
              </a:p>
              <a:p>
                <a:pPr marL="342900" indent="-342900">
                  <a:lnSpc>
                    <a:spcPct val="90000"/>
                  </a:lnSpc>
                  <a:spcBef>
                    <a:spcPct val="10000"/>
                  </a:spcBef>
                  <a:spcAft>
                    <a:spcPct val="10000"/>
                  </a:spcAft>
                </a:pPr>
                <a:r>
                  <a:rPr lang="en-US" altLang="en-US" sz="1600" dirty="0">
                    <a:latin typeface="Times New Roman" pitchFamily="18" charset="0"/>
                    <a:cs typeface="Arial" pitchFamily="34" charset="0"/>
                  </a:rPr>
                  <a:t>           │</a:t>
                </a:r>
                <a:endParaRPr lang="en-US" altLang="en-US" sz="1600" dirty="0">
                  <a:latin typeface="Times New Roman" pitchFamily="18" charset="0"/>
                </a:endParaRPr>
              </a:p>
              <a:p>
                <a:pPr marL="342900" indent="-342900">
                  <a:lnSpc>
                    <a:spcPct val="90000"/>
                  </a:lnSpc>
                  <a:spcBef>
                    <a:spcPct val="10000"/>
                  </a:spcBef>
                  <a:spcAft>
                    <a:spcPct val="10000"/>
                  </a:spcAft>
                </a:pPr>
                <a:r>
                  <a:rPr lang="en-US" altLang="en-US" sz="1600" dirty="0">
                    <a:latin typeface="Times New Roman" pitchFamily="18" charset="0"/>
                  </a:rPr>
                  <a:t>	     </a:t>
                </a:r>
                <a:r>
                  <a:rPr lang="en-US" altLang="en-US" sz="1600" dirty="0" smtClean="0">
                    <a:latin typeface="Times New Roman" pitchFamily="18" charset="0"/>
                  </a:rPr>
                  <a:t>CH</a:t>
                </a:r>
                <a:r>
                  <a:rPr lang="en-US" altLang="en-US" sz="1600" baseline="-25000" dirty="0" smtClean="0">
                    <a:latin typeface="Times New Roman" pitchFamily="18" charset="0"/>
                  </a:rPr>
                  <a:t>2</a:t>
                </a:r>
                <a:r>
                  <a:rPr lang="en-US" altLang="en-US" sz="1600" dirty="0" smtClean="0">
                    <a:latin typeface="Times New Roman" pitchFamily="18" charset="0"/>
                  </a:rPr>
                  <a:t>OH</a:t>
                </a:r>
                <a:endParaRPr lang="en-US" altLang="en-US" sz="1600" dirty="0">
                  <a:latin typeface="Times New Roman" pitchFamily="18" charset="0"/>
                </a:endParaRPr>
              </a:p>
              <a:p>
                <a:pPr marL="342900" indent="-342900">
                  <a:lnSpc>
                    <a:spcPct val="90000"/>
                  </a:lnSpc>
                  <a:spcBef>
                    <a:spcPct val="10000"/>
                  </a:spcBef>
                  <a:spcAft>
                    <a:spcPct val="10000"/>
                  </a:spcAft>
                </a:pPr>
                <a:endParaRPr lang="en-US" altLang="en-US" sz="1600" dirty="0">
                  <a:latin typeface="Times New Roman" pitchFamily="18" charset="0"/>
                </a:endParaRPr>
              </a:p>
              <a:p>
                <a:pPr marL="342900" indent="-342900">
                  <a:lnSpc>
                    <a:spcPct val="90000"/>
                  </a:lnSpc>
                  <a:spcBef>
                    <a:spcPct val="10000"/>
                  </a:spcBef>
                  <a:spcAft>
                    <a:spcPct val="10000"/>
                  </a:spcAft>
                </a:pPr>
                <a:r>
                  <a:rPr lang="en-US" altLang="en-US" dirty="0">
                    <a:cs typeface="Arial" pitchFamily="34" charset="0"/>
                  </a:rPr>
                  <a:t>	</a:t>
                </a:r>
                <a:endParaRPr lang="en-US" altLang="en-US" sz="1400" b="1" dirty="0">
                  <a:cs typeface="Arial" pitchFamily="34" charset="0"/>
                </a:endParaRPr>
              </a:p>
            </p:txBody>
          </p:sp>
          <p:sp>
            <p:nvSpPr>
              <p:cNvPr id="5" name="TextBox 1"/>
              <p:cNvSpPr txBox="1">
                <a:spLocks noChangeArrowheads="1"/>
              </p:cNvSpPr>
              <p:nvPr/>
            </p:nvSpPr>
            <p:spPr bwMode="auto">
              <a:xfrm>
                <a:off x="5149488" y="2182252"/>
                <a:ext cx="298450" cy="339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1600" dirty="0">
                    <a:solidFill>
                      <a:srgbClr val="C00000"/>
                    </a:solidFill>
                    <a:latin typeface="Arial" pitchFamily="34" charset="0"/>
                  </a:rPr>
                  <a:t>1</a:t>
                </a:r>
              </a:p>
            </p:txBody>
          </p:sp>
        </p:grpSp>
        <p:sp>
          <p:nvSpPr>
            <p:cNvPr id="14" name="TextBox 13"/>
            <p:cNvSpPr txBox="1"/>
            <p:nvPr/>
          </p:nvSpPr>
          <p:spPr>
            <a:xfrm>
              <a:off x="348284" y="5157192"/>
              <a:ext cx="2677750" cy="951030"/>
            </a:xfrm>
            <a:prstGeom prst="rect">
              <a:avLst/>
            </a:prstGeom>
            <a:solidFill>
              <a:schemeClr val="accent6">
                <a:lumMod val="40000"/>
                <a:lumOff val="60000"/>
              </a:schemeClr>
            </a:solidFill>
          </p:spPr>
          <p:txBody>
            <a:bodyPr wrap="square" rtlCol="0">
              <a:spAutoFit/>
            </a:bodyPr>
            <a:lstStyle/>
            <a:p>
              <a:pPr marL="342900" indent="-342900">
                <a:lnSpc>
                  <a:spcPct val="90000"/>
                </a:lnSpc>
                <a:spcBef>
                  <a:spcPct val="10000"/>
                </a:spcBef>
                <a:spcAft>
                  <a:spcPct val="10000"/>
                </a:spcAft>
              </a:pPr>
              <a:r>
                <a:rPr lang="en-US" altLang="en-US" dirty="0">
                  <a:solidFill>
                    <a:srgbClr val="0000FF"/>
                  </a:solidFill>
                  <a:cs typeface="Arial" pitchFamily="34" charset="0"/>
                </a:rPr>
                <a:t>an </a:t>
              </a:r>
              <a:r>
                <a:rPr lang="en-US" altLang="en-US" dirty="0" err="1">
                  <a:solidFill>
                    <a:srgbClr val="0000FF"/>
                  </a:solidFill>
                  <a:cs typeface="Arial" pitchFamily="34" charset="0"/>
                </a:rPr>
                <a:t>aldotetrose</a:t>
              </a:r>
              <a:endParaRPr lang="en-US" altLang="en-US" dirty="0">
                <a:solidFill>
                  <a:srgbClr val="0000FF"/>
                </a:solidFill>
                <a:cs typeface="Arial" pitchFamily="34" charset="0"/>
              </a:endParaRPr>
            </a:p>
            <a:p>
              <a:pPr marL="342900" indent="-342900">
                <a:lnSpc>
                  <a:spcPct val="90000"/>
                </a:lnSpc>
                <a:spcBef>
                  <a:spcPct val="10000"/>
                </a:spcBef>
                <a:spcAft>
                  <a:spcPct val="10000"/>
                </a:spcAft>
              </a:pPr>
              <a:r>
                <a:rPr lang="en-US" altLang="en-US" dirty="0">
                  <a:solidFill>
                    <a:srgbClr val="0000FF"/>
                  </a:solidFill>
                  <a:latin typeface="Times New Roman" pitchFamily="18" charset="0"/>
                </a:rPr>
                <a:t> 	     </a:t>
              </a:r>
              <a:r>
                <a:rPr lang="en-US" altLang="en-US" b="1" dirty="0">
                  <a:solidFill>
                    <a:srgbClr val="0000FF"/>
                  </a:solidFill>
                  <a:latin typeface="Times New Roman" pitchFamily="18" charset="0"/>
                </a:rPr>
                <a:t> (</a:t>
              </a:r>
              <a:r>
                <a:rPr lang="en-US" altLang="en-US" b="1" dirty="0" err="1">
                  <a:solidFill>
                    <a:srgbClr val="0000FF"/>
                  </a:solidFill>
                  <a:cs typeface="Arial" pitchFamily="34" charset="0"/>
                </a:rPr>
                <a:t>Erythose</a:t>
              </a:r>
              <a:r>
                <a:rPr lang="en-US" altLang="en-US" b="1" dirty="0">
                  <a:solidFill>
                    <a:srgbClr val="0000FF"/>
                  </a:solidFill>
                  <a:cs typeface="Arial" pitchFamily="34" charset="0"/>
                </a:rPr>
                <a:t>)</a:t>
              </a:r>
            </a:p>
            <a:p>
              <a:endParaRPr lang="en-IN" dirty="0">
                <a:solidFill>
                  <a:srgbClr val="0000FF"/>
                </a:solidFill>
              </a:endParaRPr>
            </a:p>
          </p:txBody>
        </p:sp>
      </p:grpSp>
      <p:sp>
        <p:nvSpPr>
          <p:cNvPr id="16" name="TextBox 15"/>
          <p:cNvSpPr txBox="1"/>
          <p:nvPr/>
        </p:nvSpPr>
        <p:spPr>
          <a:xfrm>
            <a:off x="5796139" y="5264488"/>
            <a:ext cx="2880318" cy="1138773"/>
          </a:xfrm>
          <a:prstGeom prst="rect">
            <a:avLst/>
          </a:prstGeom>
          <a:solidFill>
            <a:schemeClr val="accent3">
              <a:lumMod val="40000"/>
              <a:lumOff val="60000"/>
            </a:schemeClr>
          </a:solidFill>
        </p:spPr>
        <p:txBody>
          <a:bodyPr wrap="square" rtlCol="0">
            <a:spAutoFit/>
          </a:bodyPr>
          <a:lstStyle/>
          <a:p>
            <a:r>
              <a:rPr lang="en-US" altLang="en-US" dirty="0">
                <a:solidFill>
                  <a:srgbClr val="0000FF"/>
                </a:solidFill>
                <a:cs typeface="Arial" pitchFamily="34" charset="0"/>
              </a:rPr>
              <a:t>a </a:t>
            </a:r>
            <a:r>
              <a:rPr lang="en-US" altLang="en-US" dirty="0" smtClean="0">
                <a:solidFill>
                  <a:srgbClr val="0000FF"/>
                </a:solidFill>
                <a:cs typeface="Arial" pitchFamily="34" charset="0"/>
              </a:rPr>
              <a:t>ketohexose</a:t>
            </a:r>
          </a:p>
          <a:p>
            <a:r>
              <a:rPr lang="en-US" altLang="en-US" b="1" dirty="0" smtClean="0">
                <a:solidFill>
                  <a:srgbClr val="0000FF"/>
                </a:solidFill>
                <a:cs typeface="Arial" pitchFamily="34" charset="0"/>
              </a:rPr>
              <a:t>(Fructose</a:t>
            </a:r>
            <a:r>
              <a:rPr lang="en-US" altLang="en-US" b="1" dirty="0">
                <a:solidFill>
                  <a:srgbClr val="0000FF"/>
                </a:solidFill>
                <a:cs typeface="Arial" pitchFamily="34" charset="0"/>
              </a:rPr>
              <a:t>)</a:t>
            </a:r>
            <a:r>
              <a:rPr lang="en-US" altLang="en-US" sz="3200" dirty="0">
                <a:solidFill>
                  <a:srgbClr val="0000FF"/>
                </a:solidFill>
                <a:latin typeface="Times New Roman" pitchFamily="18" charset="0"/>
              </a:rPr>
              <a:t> </a:t>
            </a:r>
          </a:p>
          <a:p>
            <a:endParaRPr lang="en-IN" dirty="0"/>
          </a:p>
        </p:txBody>
      </p:sp>
    </p:spTree>
    <p:extLst>
      <p:ext uri="{BB962C8B-B14F-4D97-AF65-F5344CB8AC3E}">
        <p14:creationId xmlns:p14="http://schemas.microsoft.com/office/powerpoint/2010/main" val="1419149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707886"/>
          </a:xfrm>
          <a:prstGeom prst="rect">
            <a:avLst/>
          </a:prstGeom>
          <a:noFill/>
        </p:spPr>
        <p:txBody>
          <a:bodyPr wrap="square" rtlCol="0">
            <a:spAutoFit/>
          </a:bodyPr>
          <a:lstStyle/>
          <a:p>
            <a:pPr algn="ctr"/>
            <a:r>
              <a:rPr lang="en-US" sz="4000" b="1" dirty="0" smtClean="0">
                <a:solidFill>
                  <a:srgbClr val="0000FF"/>
                </a:solidFill>
                <a:latin typeface="Comic Sans MS" pitchFamily="66" charset="0"/>
              </a:rPr>
              <a:t>What’s your </a:t>
            </a:r>
            <a:r>
              <a:rPr lang="en-US" sz="4000" b="1" dirty="0" err="1" smtClean="0">
                <a:solidFill>
                  <a:srgbClr val="0000FF"/>
                </a:solidFill>
                <a:latin typeface="Comic Sans MS" pitchFamily="66" charset="0"/>
              </a:rPr>
              <a:t>favourite</a:t>
            </a:r>
            <a:r>
              <a:rPr lang="en-US" sz="4000" b="1" dirty="0" smtClean="0">
                <a:solidFill>
                  <a:srgbClr val="0000FF"/>
                </a:solidFill>
                <a:latin typeface="Comic Sans MS" pitchFamily="66" charset="0"/>
              </a:rPr>
              <a:t> food ??</a:t>
            </a:r>
            <a:endParaRPr lang="en-US" sz="4000" b="1" dirty="0">
              <a:solidFill>
                <a:srgbClr val="0000FF"/>
              </a:solidFill>
              <a:latin typeface="Comic Sans MS" pitchFamily="66" charset="0"/>
            </a:endParaRPr>
          </a:p>
        </p:txBody>
      </p:sp>
      <p:pic>
        <p:nvPicPr>
          <p:cNvPr id="1026" name="Picture 2" descr="K:\healthy_and_unhealth_foods_iStock.width-8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71" y="1268760"/>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578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3"/>
          <p:cNvSpPr txBox="1">
            <a:spLocks noChangeArrowheads="1"/>
          </p:cNvSpPr>
          <p:nvPr/>
        </p:nvSpPr>
        <p:spPr bwMode="auto">
          <a:xfrm>
            <a:off x="1082675" y="1268413"/>
            <a:ext cx="4679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buFontTx/>
              <a:buChar char="•"/>
            </a:pPr>
            <a:r>
              <a:rPr lang="en-US" altLang="en-US" sz="2000">
                <a:latin typeface="Arial" pitchFamily="34" charset="0"/>
                <a:ea typeface="MS PGothic" pitchFamily="34" charset="-128"/>
              </a:rPr>
              <a:t>The simplest aldose is </a:t>
            </a:r>
            <a:r>
              <a:rPr lang="en-US" altLang="en-US" sz="2000">
                <a:solidFill>
                  <a:srgbClr val="3333FF"/>
                </a:solidFill>
                <a:latin typeface="Arial" pitchFamily="34" charset="0"/>
                <a:ea typeface="MS PGothic" pitchFamily="34" charset="-128"/>
              </a:rPr>
              <a:t>glyceraldehyde</a:t>
            </a:r>
            <a:r>
              <a:rPr lang="en-US" altLang="en-US" sz="2000">
                <a:latin typeface="Arial" pitchFamily="34" charset="0"/>
                <a:ea typeface="MS PGothic" pitchFamily="34" charset="-128"/>
              </a:rPr>
              <a:t>.</a:t>
            </a:r>
          </a:p>
        </p:txBody>
      </p:sp>
      <p:sp>
        <p:nvSpPr>
          <p:cNvPr id="9219" name="TextBox 3"/>
          <p:cNvSpPr txBox="1">
            <a:spLocks noChangeArrowheads="1"/>
          </p:cNvSpPr>
          <p:nvPr/>
        </p:nvSpPr>
        <p:spPr bwMode="auto">
          <a:xfrm>
            <a:off x="1082675" y="1878013"/>
            <a:ext cx="4960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buFontTx/>
              <a:buChar char="•"/>
            </a:pPr>
            <a:r>
              <a:rPr lang="en-US" altLang="en-US" sz="2000">
                <a:latin typeface="Arial" pitchFamily="34" charset="0"/>
                <a:ea typeface="MS PGothic" pitchFamily="34" charset="-128"/>
              </a:rPr>
              <a:t>The simplest ketose is </a:t>
            </a:r>
            <a:r>
              <a:rPr lang="en-US" altLang="en-US" sz="2000">
                <a:solidFill>
                  <a:srgbClr val="3333FF"/>
                </a:solidFill>
                <a:latin typeface="Arial" pitchFamily="34" charset="0"/>
                <a:ea typeface="MS PGothic" pitchFamily="34" charset="-128"/>
              </a:rPr>
              <a:t>dihydroxyacetone</a:t>
            </a:r>
            <a:r>
              <a:rPr lang="en-US" altLang="en-US" sz="2000">
                <a:latin typeface="Arial" pitchFamily="34" charset="0"/>
                <a:ea typeface="MS PGothic" pitchFamily="34" charset="-128"/>
              </a:rPr>
              <a:t>.</a:t>
            </a:r>
          </a:p>
        </p:txBody>
      </p:sp>
      <p:pic>
        <p:nvPicPr>
          <p:cNvPr id="9220" name="Picture 9" descr="s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5" y="2933700"/>
            <a:ext cx="6376988"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46"/>
          <p:cNvSpPr txBox="1">
            <a:spLocks noChangeArrowheads="1"/>
          </p:cNvSpPr>
          <p:nvPr/>
        </p:nvSpPr>
        <p:spPr bwMode="auto">
          <a:xfrm>
            <a:off x="2341563" y="188913"/>
            <a:ext cx="44719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a:solidFill>
                  <a:srgbClr val="FF0000"/>
                </a:solidFill>
                <a:latin typeface="Arial" pitchFamily="34" charset="0"/>
              </a:rPr>
              <a:t>Monosaccharides </a:t>
            </a:r>
            <a:r>
              <a:rPr lang="en-US" altLang="en-US" sz="1800" b="1">
                <a:solidFill>
                  <a:srgbClr val="FF0000"/>
                </a:solidFill>
                <a:latin typeface="Arial" pitchFamily="34" charset="0"/>
              </a:rPr>
              <a:t>(Simple Sugar)</a:t>
            </a:r>
          </a:p>
        </p:txBody>
      </p:sp>
      <p:sp>
        <p:nvSpPr>
          <p:cNvPr id="9222" name="Rectangle 6"/>
          <p:cNvSpPr>
            <a:spLocks noChangeArrowheads="1"/>
          </p:cNvSpPr>
          <p:nvPr/>
        </p:nvSpPr>
        <p:spPr bwMode="auto">
          <a:xfrm>
            <a:off x="4914900" y="5337175"/>
            <a:ext cx="952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0"/>
              <a:t>C</a:t>
            </a:r>
            <a:r>
              <a:rPr lang="en-US" altLang="en-US" sz="1800" baseline="-25000"/>
              <a:t>3</a:t>
            </a:r>
            <a:r>
              <a:rPr lang="en-US" altLang="en-US" sz="1800"/>
              <a:t>H</a:t>
            </a:r>
            <a:r>
              <a:rPr lang="en-US" altLang="en-US" sz="1800" baseline="-25000"/>
              <a:t>6</a:t>
            </a:r>
            <a:r>
              <a:rPr lang="en-US" altLang="en-US" sz="1800"/>
              <a:t>O</a:t>
            </a:r>
            <a:r>
              <a:rPr lang="en-US" altLang="en-US" sz="1800" baseline="-25000"/>
              <a:t>3</a:t>
            </a:r>
            <a:endParaRPr lang="en-US" altLang="en-US" sz="1800"/>
          </a:p>
        </p:txBody>
      </p:sp>
      <p:sp>
        <p:nvSpPr>
          <p:cNvPr id="9223" name="Rectangle 7"/>
          <p:cNvSpPr>
            <a:spLocks noChangeArrowheads="1"/>
          </p:cNvSpPr>
          <p:nvPr/>
        </p:nvSpPr>
        <p:spPr bwMode="auto">
          <a:xfrm>
            <a:off x="1747838" y="5318125"/>
            <a:ext cx="952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0"/>
              <a:t>C</a:t>
            </a:r>
            <a:r>
              <a:rPr lang="en-US" altLang="en-US" sz="1800" baseline="-25000"/>
              <a:t>3</a:t>
            </a:r>
            <a:r>
              <a:rPr lang="en-US" altLang="en-US" sz="1800"/>
              <a:t>H</a:t>
            </a:r>
            <a:r>
              <a:rPr lang="en-US" altLang="en-US" sz="1800" baseline="-25000"/>
              <a:t>6</a:t>
            </a:r>
            <a:r>
              <a:rPr lang="en-US" altLang="en-US" sz="1800"/>
              <a:t>O</a:t>
            </a:r>
            <a:r>
              <a:rPr lang="en-US" altLang="en-US" sz="1800" baseline="-25000"/>
              <a:t>3</a:t>
            </a:r>
            <a:endParaRPr lang="en-US" altLang="en-US" sz="1800"/>
          </a:p>
        </p:txBody>
      </p:sp>
      <p:sp>
        <p:nvSpPr>
          <p:cNvPr id="9224" name="Rectangle 8"/>
          <p:cNvSpPr>
            <a:spLocks noChangeArrowheads="1"/>
          </p:cNvSpPr>
          <p:nvPr/>
        </p:nvSpPr>
        <p:spPr bwMode="auto">
          <a:xfrm>
            <a:off x="2843808" y="6080125"/>
            <a:ext cx="27815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0" b="1" dirty="0">
                <a:solidFill>
                  <a:srgbClr val="FF0000"/>
                </a:solidFill>
                <a:latin typeface="Comic Sans MS" pitchFamily="66" charset="0"/>
              </a:rPr>
              <a:t>Constitutional Isomers </a:t>
            </a:r>
          </a:p>
        </p:txBody>
      </p:sp>
    </p:spTree>
    <p:extLst>
      <p:ext uri="{BB962C8B-B14F-4D97-AF65-F5344CB8AC3E}">
        <p14:creationId xmlns:p14="http://schemas.microsoft.com/office/powerpoint/2010/main" val="799543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2051050" y="239713"/>
            <a:ext cx="516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a:solidFill>
                  <a:schemeClr val="accent2"/>
                </a:solidFill>
                <a:latin typeface="Arial" pitchFamily="34" charset="0"/>
              </a:rPr>
              <a:t>Some important Monosaccharides</a:t>
            </a:r>
          </a:p>
        </p:txBody>
      </p:sp>
      <p:sp>
        <p:nvSpPr>
          <p:cNvPr id="10243" name="Rectangle 5"/>
          <p:cNvSpPr>
            <a:spLocks noChangeArrowheads="1"/>
          </p:cNvSpPr>
          <p:nvPr/>
        </p:nvSpPr>
        <p:spPr bwMode="auto">
          <a:xfrm>
            <a:off x="466725" y="1196974"/>
            <a:ext cx="4826000" cy="525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altLang="en-US" sz="2400" b="1" dirty="0">
                <a:solidFill>
                  <a:srgbClr val="0000FF"/>
                </a:solidFill>
                <a:cs typeface="Arial" pitchFamily="34" charset="0"/>
              </a:rPr>
              <a:t>Glucose </a:t>
            </a:r>
            <a:r>
              <a:rPr lang="en-US" altLang="en-US" sz="2000" b="1" dirty="0">
                <a:solidFill>
                  <a:srgbClr val="0000FF"/>
                </a:solidFill>
                <a:cs typeface="Arial" pitchFamily="34" charset="0"/>
              </a:rPr>
              <a:t>(Dextrose) </a:t>
            </a:r>
          </a:p>
          <a:p>
            <a:pPr marL="342900" indent="-342900">
              <a:spcBef>
                <a:spcPct val="20000"/>
              </a:spcBef>
            </a:pPr>
            <a:endParaRPr lang="en-US" altLang="en-US" dirty="0">
              <a:solidFill>
                <a:srgbClr val="CC3300"/>
              </a:solidFill>
              <a:cs typeface="Arial" pitchFamily="34" charset="0"/>
            </a:endParaRPr>
          </a:p>
          <a:p>
            <a:pPr marL="342900" indent="-342900">
              <a:spcBef>
                <a:spcPct val="20000"/>
              </a:spcBef>
            </a:pPr>
            <a:r>
              <a:rPr lang="en-US" altLang="en-US" sz="2000" dirty="0">
                <a:cs typeface="Arial" pitchFamily="34" charset="0"/>
              </a:rPr>
              <a:t>(C</a:t>
            </a:r>
            <a:r>
              <a:rPr lang="en-US" altLang="en-US" sz="2000" baseline="-25000" dirty="0">
                <a:cs typeface="Arial" pitchFamily="34" charset="0"/>
              </a:rPr>
              <a:t>6</a:t>
            </a:r>
            <a:r>
              <a:rPr lang="en-US" altLang="en-US" sz="2000" dirty="0">
                <a:cs typeface="Arial" pitchFamily="34" charset="0"/>
              </a:rPr>
              <a:t>H</a:t>
            </a:r>
            <a:r>
              <a:rPr lang="en-US" altLang="en-US" sz="2000" baseline="-25000" dirty="0">
                <a:cs typeface="Arial" pitchFamily="34" charset="0"/>
              </a:rPr>
              <a:t>12</a:t>
            </a:r>
            <a:r>
              <a:rPr lang="en-US" altLang="en-US" sz="2000" dirty="0">
                <a:cs typeface="Arial" pitchFamily="34" charset="0"/>
              </a:rPr>
              <a:t>O</a:t>
            </a:r>
            <a:r>
              <a:rPr lang="en-US" altLang="en-US" sz="2000" baseline="-25000" dirty="0">
                <a:cs typeface="Arial" pitchFamily="34" charset="0"/>
              </a:rPr>
              <a:t>6</a:t>
            </a:r>
            <a:r>
              <a:rPr lang="en-US" altLang="en-US" sz="2000" dirty="0">
                <a:cs typeface="Arial" pitchFamily="34" charset="0"/>
              </a:rPr>
              <a:t>, </a:t>
            </a:r>
            <a:r>
              <a:rPr lang="en-US" altLang="en-US" sz="2000" dirty="0" err="1">
                <a:cs typeface="Arial" pitchFamily="34" charset="0"/>
              </a:rPr>
              <a:t>aldohexose</a:t>
            </a:r>
            <a:r>
              <a:rPr lang="en-US" altLang="en-US" sz="2000" dirty="0">
                <a:cs typeface="Arial" pitchFamily="34" charset="0"/>
              </a:rPr>
              <a:t>) – Blood sugar</a:t>
            </a:r>
          </a:p>
          <a:p>
            <a:pPr marL="342900" indent="-342900">
              <a:spcBef>
                <a:spcPct val="20000"/>
              </a:spcBef>
            </a:pPr>
            <a:endParaRPr lang="en-US" altLang="en-US" sz="2000" dirty="0">
              <a:cs typeface="Arial" pitchFamily="34" charset="0"/>
            </a:endParaRPr>
          </a:p>
          <a:p>
            <a:pPr marL="342900" indent="-342900">
              <a:spcBef>
                <a:spcPct val="20000"/>
              </a:spcBef>
              <a:buClr>
                <a:schemeClr val="tx1"/>
              </a:buClr>
              <a:buFont typeface="Arial" pitchFamily="34" charset="0"/>
              <a:buChar char="•"/>
            </a:pPr>
            <a:r>
              <a:rPr lang="en-US" altLang="en-US" sz="2000" dirty="0">
                <a:cs typeface="Arial" pitchFamily="34" charset="0"/>
              </a:rPr>
              <a:t>The </a:t>
            </a:r>
            <a:r>
              <a:rPr lang="en-US" altLang="en-US" sz="2000" b="1" dirty="0">
                <a:cs typeface="Arial" pitchFamily="34" charset="0"/>
              </a:rPr>
              <a:t>most abundant </a:t>
            </a:r>
            <a:r>
              <a:rPr lang="en-US" altLang="en-US" sz="2000" dirty="0">
                <a:cs typeface="Arial" pitchFamily="34" charset="0"/>
              </a:rPr>
              <a:t>monosaccharide</a:t>
            </a:r>
          </a:p>
          <a:p>
            <a:pPr marL="342900" indent="-342900">
              <a:spcBef>
                <a:spcPct val="20000"/>
              </a:spcBef>
              <a:buClr>
                <a:schemeClr val="tx1"/>
              </a:buClr>
              <a:buFont typeface="Arial" pitchFamily="34" charset="0"/>
              <a:buChar char="•"/>
            </a:pPr>
            <a:endParaRPr lang="en-US" altLang="en-US" sz="2000" dirty="0">
              <a:cs typeface="Arial" pitchFamily="34" charset="0"/>
            </a:endParaRPr>
          </a:p>
          <a:p>
            <a:pPr marL="342900" indent="-342900">
              <a:spcBef>
                <a:spcPct val="20000"/>
              </a:spcBef>
              <a:buClr>
                <a:schemeClr val="tx1"/>
              </a:buClr>
              <a:buFont typeface="Arial" pitchFamily="34" charset="0"/>
              <a:buChar char="•"/>
            </a:pPr>
            <a:r>
              <a:rPr lang="en-US" altLang="en-US" sz="2000" dirty="0">
                <a:cs typeface="Arial" pitchFamily="34" charset="0"/>
              </a:rPr>
              <a:t>Is found in fruits, </a:t>
            </a:r>
            <a:r>
              <a:rPr lang="en-US" altLang="en-US" sz="2000" dirty="0" smtClean="0">
                <a:cs typeface="Arial" pitchFamily="34" charset="0"/>
              </a:rPr>
              <a:t>vegetables, corn </a:t>
            </a:r>
            <a:r>
              <a:rPr lang="en-US" altLang="en-US" sz="2000" dirty="0">
                <a:cs typeface="Arial" pitchFamily="34" charset="0"/>
              </a:rPr>
              <a:t>syrup, and honey.</a:t>
            </a:r>
          </a:p>
          <a:p>
            <a:pPr marL="342900" indent="-342900">
              <a:spcBef>
                <a:spcPct val="20000"/>
              </a:spcBef>
              <a:buClr>
                <a:schemeClr val="tx1"/>
              </a:buClr>
              <a:buFont typeface="Arial" pitchFamily="34" charset="0"/>
              <a:buChar char="•"/>
            </a:pPr>
            <a:endParaRPr lang="en-US" altLang="en-US" sz="2000" dirty="0">
              <a:cs typeface="Arial" pitchFamily="34" charset="0"/>
            </a:endParaRPr>
          </a:p>
          <a:p>
            <a:pPr marL="342900" indent="-342900">
              <a:spcBef>
                <a:spcPct val="20000"/>
              </a:spcBef>
              <a:buClr>
                <a:schemeClr val="tx1"/>
              </a:buClr>
              <a:buFont typeface="Arial" pitchFamily="34" charset="0"/>
              <a:buChar char="•"/>
            </a:pPr>
            <a:r>
              <a:rPr lang="en-US" altLang="en-US" sz="2000" dirty="0">
                <a:cs typeface="Arial" pitchFamily="34" charset="0"/>
              </a:rPr>
              <a:t>Is found in disaccharides such as sucrose, lactose, and maltose.</a:t>
            </a:r>
          </a:p>
          <a:p>
            <a:pPr marL="342900" indent="-342900">
              <a:spcBef>
                <a:spcPct val="20000"/>
              </a:spcBef>
              <a:buClr>
                <a:schemeClr val="tx1"/>
              </a:buClr>
              <a:buFont typeface="Arial" pitchFamily="34" charset="0"/>
              <a:buChar char="•"/>
            </a:pPr>
            <a:endParaRPr lang="en-US" altLang="en-US" sz="2000" dirty="0">
              <a:cs typeface="Arial" pitchFamily="34" charset="0"/>
            </a:endParaRPr>
          </a:p>
          <a:p>
            <a:pPr marL="342900" indent="-342900">
              <a:spcBef>
                <a:spcPct val="20000"/>
              </a:spcBef>
              <a:buClr>
                <a:schemeClr val="tx1"/>
              </a:buClr>
              <a:buFont typeface="Arial" pitchFamily="34" charset="0"/>
              <a:buChar char="•"/>
            </a:pPr>
            <a:r>
              <a:rPr lang="en-US" altLang="en-US" sz="2000" dirty="0">
                <a:cs typeface="Arial" pitchFamily="34" charset="0"/>
              </a:rPr>
              <a:t>Makes up polysaccharides such as starch, cellulose, and glycogen.</a:t>
            </a:r>
          </a:p>
        </p:txBody>
      </p:sp>
      <p:graphicFrame>
        <p:nvGraphicFramePr>
          <p:cNvPr id="10244" name="Object 6"/>
          <p:cNvGraphicFramePr>
            <a:graphicFrameLocks noChangeAspect="1"/>
          </p:cNvGraphicFramePr>
          <p:nvPr/>
        </p:nvGraphicFramePr>
        <p:xfrm>
          <a:off x="5343525" y="2187575"/>
          <a:ext cx="1820863" cy="3429000"/>
        </p:xfrm>
        <a:graphic>
          <a:graphicData uri="http://schemas.openxmlformats.org/presentationml/2006/ole">
            <mc:AlternateContent xmlns:mc="http://schemas.openxmlformats.org/markup-compatibility/2006">
              <mc:Choice xmlns:v="urn:schemas-microsoft-com:vml" Requires="v">
                <p:oleObj spid="_x0000_s7194" name="Struct" r:id="rId3" imgW="919440" imgH="1729800" progId="StructureOLEServer.Document">
                  <p:embed/>
                </p:oleObj>
              </mc:Choice>
              <mc:Fallback>
                <p:oleObj name="Struct" r:id="rId3" imgW="919440" imgH="1729800" progId="StructureOLEServer.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2187575"/>
                        <a:ext cx="1820863"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55246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051050" y="239713"/>
            <a:ext cx="516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a:solidFill>
                  <a:schemeClr val="accent2"/>
                </a:solidFill>
                <a:latin typeface="Arial" pitchFamily="34" charset="0"/>
              </a:rPr>
              <a:t>Some important Monosaccharides</a:t>
            </a:r>
          </a:p>
        </p:txBody>
      </p:sp>
      <p:sp>
        <p:nvSpPr>
          <p:cNvPr id="12291" name="Rectangle 6"/>
          <p:cNvSpPr>
            <a:spLocks noChangeArrowheads="1"/>
          </p:cNvSpPr>
          <p:nvPr/>
        </p:nvSpPr>
        <p:spPr bwMode="auto">
          <a:xfrm>
            <a:off x="323849" y="1124744"/>
            <a:ext cx="5546725"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altLang="en-US" sz="2000" b="1" dirty="0">
                <a:solidFill>
                  <a:srgbClr val="0000FF"/>
                </a:solidFill>
                <a:cs typeface="Arial" pitchFamily="34" charset="0"/>
              </a:rPr>
              <a:t>Fructose </a:t>
            </a:r>
          </a:p>
          <a:p>
            <a:pPr marL="342900" indent="-342900">
              <a:spcBef>
                <a:spcPct val="20000"/>
              </a:spcBef>
            </a:pPr>
            <a:endParaRPr lang="en-US" altLang="en-US" sz="2000" dirty="0">
              <a:cs typeface="Arial" pitchFamily="34" charset="0"/>
            </a:endParaRPr>
          </a:p>
          <a:p>
            <a:pPr marL="342900" indent="-342900">
              <a:spcBef>
                <a:spcPct val="20000"/>
              </a:spcBef>
            </a:pPr>
            <a:r>
              <a:rPr lang="en-US" altLang="en-US" sz="2000" dirty="0">
                <a:cs typeface="Arial" pitchFamily="34" charset="0"/>
              </a:rPr>
              <a:t>(C</a:t>
            </a:r>
            <a:r>
              <a:rPr lang="en-US" altLang="en-US" sz="2000" baseline="-25000" dirty="0">
                <a:cs typeface="Arial" pitchFamily="34" charset="0"/>
              </a:rPr>
              <a:t>6</a:t>
            </a:r>
            <a:r>
              <a:rPr lang="en-US" altLang="en-US" sz="2000" dirty="0">
                <a:cs typeface="Arial" pitchFamily="34" charset="0"/>
              </a:rPr>
              <a:t>H</a:t>
            </a:r>
            <a:r>
              <a:rPr lang="en-US" altLang="en-US" sz="2000" baseline="-25000" dirty="0">
                <a:cs typeface="Arial" pitchFamily="34" charset="0"/>
              </a:rPr>
              <a:t>12</a:t>
            </a:r>
            <a:r>
              <a:rPr lang="en-US" altLang="en-US" sz="2000" dirty="0">
                <a:cs typeface="Arial" pitchFamily="34" charset="0"/>
              </a:rPr>
              <a:t>O</a:t>
            </a:r>
            <a:r>
              <a:rPr lang="en-US" altLang="en-US" sz="2000" baseline="-25000" dirty="0">
                <a:cs typeface="Arial" pitchFamily="34" charset="0"/>
              </a:rPr>
              <a:t>6</a:t>
            </a:r>
            <a:r>
              <a:rPr lang="en-US" altLang="en-US" sz="2000" dirty="0">
                <a:cs typeface="Arial" pitchFamily="34" charset="0"/>
              </a:rPr>
              <a:t>, ketohexose</a:t>
            </a:r>
            <a:r>
              <a:rPr lang="en-US" altLang="en-US" sz="2000" dirty="0" smtClean="0">
                <a:cs typeface="Arial" pitchFamily="34" charset="0"/>
              </a:rPr>
              <a:t>)</a:t>
            </a:r>
            <a:endParaRPr lang="en-US" altLang="en-US" sz="2000" dirty="0">
              <a:cs typeface="Arial" pitchFamily="34" charset="0"/>
            </a:endParaRPr>
          </a:p>
          <a:p>
            <a:pPr marL="342900" indent="-342900">
              <a:spcBef>
                <a:spcPct val="20000"/>
              </a:spcBef>
            </a:pPr>
            <a:endParaRPr lang="en-US" altLang="en-US" sz="2000" dirty="0">
              <a:cs typeface="Arial" pitchFamily="34" charset="0"/>
            </a:endParaRPr>
          </a:p>
          <a:p>
            <a:pPr marL="342900" indent="-342900">
              <a:spcBef>
                <a:spcPct val="20000"/>
              </a:spcBef>
              <a:buClr>
                <a:schemeClr val="tx1"/>
              </a:buClr>
              <a:buFontTx/>
              <a:buChar char="•"/>
            </a:pPr>
            <a:r>
              <a:rPr lang="en-US" altLang="en-US" sz="2000" dirty="0">
                <a:cs typeface="Arial" pitchFamily="34" charset="0"/>
              </a:rPr>
              <a:t>Is the </a:t>
            </a:r>
            <a:r>
              <a:rPr lang="en-US" altLang="en-US" sz="2000" b="1" dirty="0">
                <a:cs typeface="Arial" pitchFamily="34" charset="0"/>
              </a:rPr>
              <a:t>sweetest</a:t>
            </a:r>
            <a:r>
              <a:rPr lang="en-US" altLang="en-US" sz="2000" dirty="0">
                <a:cs typeface="Arial" pitchFamily="34" charset="0"/>
              </a:rPr>
              <a:t> of the carbohydrates.</a:t>
            </a:r>
          </a:p>
          <a:p>
            <a:pPr marL="342900" indent="-342900">
              <a:spcBef>
                <a:spcPct val="20000"/>
              </a:spcBef>
              <a:buClr>
                <a:schemeClr val="tx1"/>
              </a:buClr>
              <a:buFontTx/>
              <a:buChar char="•"/>
            </a:pPr>
            <a:endParaRPr lang="en-US" altLang="en-US" sz="2000" dirty="0">
              <a:cs typeface="Arial" pitchFamily="34" charset="0"/>
            </a:endParaRPr>
          </a:p>
          <a:p>
            <a:pPr marL="342900" indent="-342900">
              <a:spcBef>
                <a:spcPct val="20000"/>
              </a:spcBef>
              <a:buClr>
                <a:schemeClr val="tx1"/>
              </a:buClr>
              <a:buFontTx/>
              <a:buChar char="•"/>
            </a:pPr>
            <a:r>
              <a:rPr lang="en-US" altLang="en-US" sz="2000" dirty="0">
                <a:cs typeface="Arial" pitchFamily="34" charset="0"/>
              </a:rPr>
              <a:t>Is found in fruit juices and honey </a:t>
            </a:r>
            <a:r>
              <a:rPr lang="en-US" altLang="en-US" sz="1600" b="1" dirty="0">
                <a:cs typeface="Arial" pitchFamily="34" charset="0"/>
              </a:rPr>
              <a:t>(fruit sugar). </a:t>
            </a:r>
          </a:p>
          <a:p>
            <a:pPr marL="342900" indent="-342900">
              <a:spcBef>
                <a:spcPct val="20000"/>
              </a:spcBef>
              <a:buClr>
                <a:schemeClr val="tx1"/>
              </a:buClr>
              <a:buFontTx/>
              <a:buChar char="•"/>
            </a:pPr>
            <a:endParaRPr lang="en-US" altLang="en-US" sz="2000" dirty="0">
              <a:cs typeface="Arial" pitchFamily="34" charset="0"/>
            </a:endParaRPr>
          </a:p>
          <a:p>
            <a:pPr marL="342900" indent="-342900">
              <a:spcBef>
                <a:spcPct val="20000"/>
              </a:spcBef>
              <a:buClr>
                <a:schemeClr val="tx1"/>
              </a:buClr>
              <a:buFontTx/>
              <a:buChar char="•"/>
            </a:pPr>
            <a:r>
              <a:rPr lang="en-US" altLang="en-US" sz="2000" dirty="0">
                <a:cs typeface="Arial" pitchFamily="34" charset="0"/>
              </a:rPr>
              <a:t>In bloodstream, it is converted to its isomer, glucose.</a:t>
            </a:r>
          </a:p>
          <a:p>
            <a:pPr marL="342900" indent="-342900">
              <a:spcBef>
                <a:spcPct val="20000"/>
              </a:spcBef>
              <a:buClr>
                <a:schemeClr val="tx1"/>
              </a:buClr>
              <a:buFontTx/>
              <a:buChar char="•"/>
            </a:pPr>
            <a:endParaRPr lang="en-US" altLang="en-US" sz="2000" dirty="0">
              <a:cs typeface="Arial" pitchFamily="34" charset="0"/>
            </a:endParaRPr>
          </a:p>
          <a:p>
            <a:pPr marL="342900" indent="-342900">
              <a:spcBef>
                <a:spcPct val="20000"/>
              </a:spcBef>
              <a:buClr>
                <a:schemeClr val="tx1"/>
              </a:buClr>
              <a:buFontTx/>
              <a:buChar char="•"/>
            </a:pPr>
            <a:r>
              <a:rPr lang="en-US" altLang="en-US" sz="2000" dirty="0">
                <a:cs typeface="Arial" pitchFamily="34" charset="0"/>
              </a:rPr>
              <a:t>Is bonded to glucose in sucrose (a disaccharide known as table sugar)</a:t>
            </a:r>
            <a:r>
              <a:rPr lang="en-US" altLang="en-US" sz="3200" dirty="0">
                <a:cs typeface="Arial" pitchFamily="34" charset="0"/>
              </a:rPr>
              <a:t>.</a:t>
            </a:r>
            <a:endParaRPr lang="en-US" altLang="en-US" sz="3200" dirty="0">
              <a:latin typeface="Times New Roman" pitchFamily="18" charset="0"/>
            </a:endParaRPr>
          </a:p>
        </p:txBody>
      </p:sp>
      <p:graphicFrame>
        <p:nvGraphicFramePr>
          <p:cNvPr id="12292" name="Object 7"/>
          <p:cNvGraphicFramePr>
            <a:graphicFrameLocks noChangeAspect="1"/>
          </p:cNvGraphicFramePr>
          <p:nvPr/>
        </p:nvGraphicFramePr>
        <p:xfrm>
          <a:off x="6015038" y="2016125"/>
          <a:ext cx="2085975" cy="3429000"/>
        </p:xfrm>
        <a:graphic>
          <a:graphicData uri="http://schemas.openxmlformats.org/presentationml/2006/ole">
            <mc:AlternateContent xmlns:mc="http://schemas.openxmlformats.org/markup-compatibility/2006">
              <mc:Choice xmlns:v="urn:schemas-microsoft-com:vml" Requires="v">
                <p:oleObj spid="_x0000_s8218" name="Struct" r:id="rId3" imgW="919440" imgH="1510920" progId="StructureOLEServer.Document">
                  <p:embed/>
                </p:oleObj>
              </mc:Choice>
              <mc:Fallback>
                <p:oleObj name="Struct" r:id="rId3" imgW="919440" imgH="1510920" progId="StructureOLEServer.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038" y="2016125"/>
                        <a:ext cx="20859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4303" y="682625"/>
            <a:ext cx="1288034" cy="2314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9796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051050" y="239713"/>
            <a:ext cx="516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a:solidFill>
                  <a:schemeClr val="accent2"/>
                </a:solidFill>
                <a:latin typeface="Arial" pitchFamily="34" charset="0"/>
              </a:rPr>
              <a:t>Some important Monosaccharides</a:t>
            </a:r>
          </a:p>
        </p:txBody>
      </p:sp>
      <p:sp>
        <p:nvSpPr>
          <p:cNvPr id="14339" name="Rectangle 5"/>
          <p:cNvSpPr>
            <a:spLocks noChangeArrowheads="1"/>
          </p:cNvSpPr>
          <p:nvPr/>
        </p:nvSpPr>
        <p:spPr bwMode="auto">
          <a:xfrm>
            <a:off x="609600" y="1196975"/>
            <a:ext cx="4876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altLang="en-US" sz="2000" b="1" dirty="0" err="1">
                <a:solidFill>
                  <a:srgbClr val="0000FF"/>
                </a:solidFill>
                <a:cs typeface="Arial" pitchFamily="34" charset="0"/>
              </a:rPr>
              <a:t>Galactose</a:t>
            </a:r>
            <a:endParaRPr lang="en-US" altLang="en-US" sz="2000" b="1" dirty="0">
              <a:solidFill>
                <a:srgbClr val="0000FF"/>
              </a:solidFill>
              <a:cs typeface="Arial" pitchFamily="34" charset="0"/>
            </a:endParaRPr>
          </a:p>
          <a:p>
            <a:pPr marL="342900" indent="-342900">
              <a:spcBef>
                <a:spcPct val="20000"/>
              </a:spcBef>
            </a:pPr>
            <a:endParaRPr lang="en-US" altLang="en-US" dirty="0">
              <a:solidFill>
                <a:srgbClr val="CC3300"/>
              </a:solidFill>
              <a:cs typeface="Arial" pitchFamily="34" charset="0"/>
            </a:endParaRPr>
          </a:p>
          <a:p>
            <a:pPr marL="342900" indent="-342900">
              <a:spcBef>
                <a:spcPct val="20000"/>
              </a:spcBef>
            </a:pPr>
            <a:r>
              <a:rPr lang="en-US" altLang="en-US" sz="2000" dirty="0">
                <a:cs typeface="Arial" pitchFamily="34" charset="0"/>
              </a:rPr>
              <a:t>(C</a:t>
            </a:r>
            <a:r>
              <a:rPr lang="en-US" altLang="en-US" sz="2000" baseline="-25000" dirty="0">
                <a:cs typeface="Arial" pitchFamily="34" charset="0"/>
              </a:rPr>
              <a:t>6</a:t>
            </a:r>
            <a:r>
              <a:rPr lang="en-US" altLang="en-US" sz="2000" dirty="0">
                <a:cs typeface="Arial" pitchFamily="34" charset="0"/>
              </a:rPr>
              <a:t>H</a:t>
            </a:r>
            <a:r>
              <a:rPr lang="en-US" altLang="en-US" sz="2000" baseline="-25000" dirty="0">
                <a:cs typeface="Arial" pitchFamily="34" charset="0"/>
              </a:rPr>
              <a:t>12</a:t>
            </a:r>
            <a:r>
              <a:rPr lang="en-US" altLang="en-US" sz="2000" dirty="0">
                <a:cs typeface="Arial" pitchFamily="34" charset="0"/>
              </a:rPr>
              <a:t>O</a:t>
            </a:r>
            <a:r>
              <a:rPr lang="en-US" altLang="en-US" sz="2000" baseline="-25000" dirty="0">
                <a:cs typeface="Arial" pitchFamily="34" charset="0"/>
              </a:rPr>
              <a:t>6</a:t>
            </a:r>
            <a:r>
              <a:rPr lang="en-US" altLang="en-US" sz="2000" dirty="0">
                <a:cs typeface="Arial" pitchFamily="34" charset="0"/>
              </a:rPr>
              <a:t>, </a:t>
            </a:r>
            <a:r>
              <a:rPr lang="en-US" altLang="en-US" sz="2000" dirty="0" err="1">
                <a:cs typeface="Arial" pitchFamily="34" charset="0"/>
              </a:rPr>
              <a:t>aldohexose</a:t>
            </a:r>
            <a:r>
              <a:rPr lang="en-US" altLang="en-US" sz="2000" dirty="0">
                <a:cs typeface="Arial" pitchFamily="34" charset="0"/>
              </a:rPr>
              <a:t>),</a:t>
            </a:r>
          </a:p>
          <a:p>
            <a:pPr marL="342900" indent="-342900">
              <a:spcBef>
                <a:spcPct val="20000"/>
              </a:spcBef>
            </a:pPr>
            <a:endParaRPr lang="en-US" altLang="en-US" sz="2000" dirty="0">
              <a:cs typeface="Arial" pitchFamily="34" charset="0"/>
            </a:endParaRPr>
          </a:p>
          <a:p>
            <a:pPr marL="342900" indent="-342900">
              <a:spcBef>
                <a:spcPct val="20000"/>
              </a:spcBef>
              <a:buClr>
                <a:schemeClr val="tx1"/>
              </a:buClr>
              <a:buFontTx/>
              <a:buChar char="•"/>
            </a:pPr>
            <a:r>
              <a:rPr lang="en-US" altLang="en-US" sz="2000" dirty="0">
                <a:cs typeface="Arial" pitchFamily="34" charset="0"/>
              </a:rPr>
              <a:t>Has a similar structure to glucose except for the –OH on Carbon 4. </a:t>
            </a:r>
          </a:p>
          <a:p>
            <a:pPr marL="342900" indent="-342900">
              <a:spcBef>
                <a:spcPct val="20000"/>
              </a:spcBef>
              <a:buClr>
                <a:schemeClr val="tx1"/>
              </a:buClr>
              <a:buFontTx/>
              <a:buChar char="•"/>
            </a:pPr>
            <a:endParaRPr lang="en-US" altLang="en-US" sz="2000" dirty="0">
              <a:cs typeface="Arial" pitchFamily="34" charset="0"/>
            </a:endParaRPr>
          </a:p>
          <a:p>
            <a:pPr marL="342900" indent="-342900">
              <a:spcBef>
                <a:spcPct val="20000"/>
              </a:spcBef>
              <a:buClr>
                <a:schemeClr val="tx1"/>
              </a:buClr>
              <a:buFontTx/>
              <a:buChar char="•"/>
            </a:pPr>
            <a:r>
              <a:rPr lang="en-US" altLang="en-US" sz="2000" dirty="0">
                <a:cs typeface="Arial" pitchFamily="34" charset="0"/>
              </a:rPr>
              <a:t>Cannot find in the free form in nature.</a:t>
            </a:r>
          </a:p>
          <a:p>
            <a:pPr marL="342900" indent="-342900">
              <a:spcBef>
                <a:spcPct val="20000"/>
              </a:spcBef>
              <a:buClr>
                <a:schemeClr val="tx1"/>
              </a:buClr>
              <a:buFontTx/>
              <a:buChar char="•"/>
            </a:pPr>
            <a:endParaRPr lang="en-US" altLang="en-US" sz="2000" dirty="0">
              <a:cs typeface="Arial" pitchFamily="34" charset="0"/>
            </a:endParaRPr>
          </a:p>
          <a:p>
            <a:pPr marL="342900" indent="-342900">
              <a:spcBef>
                <a:spcPct val="20000"/>
              </a:spcBef>
              <a:buClr>
                <a:schemeClr val="tx1"/>
              </a:buClr>
              <a:buFontTx/>
              <a:buChar char="•"/>
            </a:pPr>
            <a:r>
              <a:rPr lang="en-US" altLang="en-US" sz="2000" dirty="0">
                <a:cs typeface="Arial" pitchFamily="34" charset="0"/>
              </a:rPr>
              <a:t>Exist in the cellular membranes of the brain and nervous system.</a:t>
            </a:r>
          </a:p>
          <a:p>
            <a:pPr marL="342900" indent="-342900">
              <a:spcBef>
                <a:spcPct val="20000"/>
              </a:spcBef>
              <a:buClr>
                <a:schemeClr val="tx1"/>
              </a:buClr>
              <a:buFontTx/>
              <a:buChar char="•"/>
            </a:pPr>
            <a:endParaRPr lang="en-US" altLang="en-US" sz="2000" dirty="0">
              <a:cs typeface="Arial" pitchFamily="34" charset="0"/>
            </a:endParaRPr>
          </a:p>
          <a:p>
            <a:pPr marL="342900" indent="-342900">
              <a:spcBef>
                <a:spcPct val="20000"/>
              </a:spcBef>
              <a:buClr>
                <a:schemeClr val="tx1"/>
              </a:buClr>
              <a:buFontTx/>
              <a:buChar char="•"/>
            </a:pPr>
            <a:r>
              <a:rPr lang="en-US" altLang="en-US" sz="2000" dirty="0">
                <a:cs typeface="Arial" pitchFamily="34" charset="0"/>
              </a:rPr>
              <a:t>Combines with glucose in lactose (a disaccharide and a sugar in milk).</a:t>
            </a:r>
          </a:p>
          <a:p>
            <a:pPr marL="342900" indent="-342900">
              <a:spcBef>
                <a:spcPct val="20000"/>
              </a:spcBef>
              <a:buClr>
                <a:schemeClr val="bg2"/>
              </a:buClr>
              <a:buFontTx/>
              <a:buChar char="•"/>
            </a:pPr>
            <a:endParaRPr lang="en-US" altLang="en-US" sz="2000" dirty="0">
              <a:cs typeface="Arial" pitchFamily="34" charset="0"/>
            </a:endParaRPr>
          </a:p>
          <a:p>
            <a:pPr marL="342900" indent="-342900">
              <a:spcBef>
                <a:spcPct val="20000"/>
              </a:spcBef>
              <a:buClr>
                <a:schemeClr val="bg2"/>
              </a:buClr>
              <a:buFontTx/>
              <a:buChar char="•"/>
            </a:pPr>
            <a:endParaRPr lang="en-US" altLang="en-US" sz="2000" dirty="0">
              <a:cs typeface="Arial" pitchFamily="34" charset="0"/>
            </a:endParaRPr>
          </a:p>
        </p:txBody>
      </p:sp>
      <p:graphicFrame>
        <p:nvGraphicFramePr>
          <p:cNvPr id="14340" name="Object 6"/>
          <p:cNvGraphicFramePr>
            <a:graphicFrameLocks noChangeAspect="1"/>
          </p:cNvGraphicFramePr>
          <p:nvPr/>
        </p:nvGraphicFramePr>
        <p:xfrm>
          <a:off x="6086475" y="1981200"/>
          <a:ext cx="1941513" cy="3657600"/>
        </p:xfrm>
        <a:graphic>
          <a:graphicData uri="http://schemas.openxmlformats.org/presentationml/2006/ole">
            <mc:AlternateContent xmlns:mc="http://schemas.openxmlformats.org/markup-compatibility/2006">
              <mc:Choice xmlns:v="urn:schemas-microsoft-com:vml" Requires="v">
                <p:oleObj spid="_x0000_s9242" name="Struct" r:id="rId3" imgW="919440" imgH="1729800" progId="StructureOLEServer.Document">
                  <p:embed/>
                </p:oleObj>
              </mc:Choice>
              <mc:Fallback>
                <p:oleObj name="Struct" r:id="rId3" imgW="919440" imgH="1729800" progId="StructureOLEServer.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475" y="1981200"/>
                        <a:ext cx="194151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770133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1077218"/>
          </a:xfrm>
          <a:prstGeom prst="rect">
            <a:avLst/>
          </a:prstGeom>
          <a:noFill/>
        </p:spPr>
        <p:txBody>
          <a:bodyPr wrap="square" rtlCol="0">
            <a:spAutoFit/>
          </a:bodyPr>
          <a:lstStyle/>
          <a:p>
            <a:pPr algn="ctr"/>
            <a:r>
              <a:rPr lang="en-US" sz="3200" dirty="0" smtClean="0">
                <a:solidFill>
                  <a:srgbClr val="0000FF"/>
                </a:solidFill>
              </a:rPr>
              <a:t>Sugar molecules tend to make a ring structure in water</a:t>
            </a:r>
            <a:endParaRPr lang="en-US" sz="3200" dirty="0">
              <a:solidFill>
                <a:srgbClr val="0000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218" y="1367059"/>
            <a:ext cx="5653088" cy="5355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3945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44624"/>
            <a:ext cx="9134475" cy="584775"/>
          </a:xfrm>
          <a:prstGeom prst="rect">
            <a:avLst/>
          </a:prstGeom>
          <a:noFill/>
        </p:spPr>
        <p:txBody>
          <a:bodyPr wrap="square" rtlCol="0">
            <a:spAutoFit/>
          </a:bodyPr>
          <a:lstStyle/>
          <a:p>
            <a:pPr algn="ctr"/>
            <a:r>
              <a:rPr lang="en-US" sz="3200" dirty="0" smtClean="0"/>
              <a:t>Isomers and stereoisomers</a:t>
            </a:r>
            <a:endParaRPr 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909770"/>
            <a:ext cx="4938865" cy="4745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C:\Sougata\Lecture\Mol Bio OE\Pic\DL Gluco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1" y="2913584"/>
            <a:ext cx="3371757" cy="27375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25905" y="2193877"/>
            <a:ext cx="3371757" cy="461665"/>
          </a:xfrm>
          <a:prstGeom prst="rect">
            <a:avLst/>
          </a:prstGeom>
          <a:noFill/>
        </p:spPr>
        <p:txBody>
          <a:bodyPr wrap="none" rtlCol="0">
            <a:spAutoFit/>
          </a:bodyPr>
          <a:lstStyle/>
          <a:p>
            <a:r>
              <a:rPr lang="en-US" sz="2400" b="1" i="1" dirty="0" smtClean="0"/>
              <a:t>Stereoisomers of glucose</a:t>
            </a:r>
            <a:endParaRPr lang="en-US" sz="2400" b="1" i="1" dirty="0"/>
          </a:p>
        </p:txBody>
      </p:sp>
      <p:sp>
        <p:nvSpPr>
          <p:cNvPr id="4" name="TextBox 3"/>
          <p:cNvSpPr txBox="1"/>
          <p:nvPr/>
        </p:nvSpPr>
        <p:spPr>
          <a:xfrm>
            <a:off x="37828" y="791290"/>
            <a:ext cx="8991600" cy="830997"/>
          </a:xfrm>
          <a:prstGeom prst="rect">
            <a:avLst/>
          </a:prstGeom>
          <a:noFill/>
        </p:spPr>
        <p:txBody>
          <a:bodyPr wrap="square" rtlCol="0">
            <a:spAutoFit/>
          </a:bodyPr>
          <a:lstStyle/>
          <a:p>
            <a:r>
              <a:rPr lang="en-US" sz="1600" i="1" dirty="0">
                <a:solidFill>
                  <a:srgbClr val="0000FF"/>
                </a:solidFill>
              </a:rPr>
              <a:t>Sets of molecules </a:t>
            </a:r>
            <a:r>
              <a:rPr lang="en-US" sz="1600" i="1" dirty="0" smtClean="0">
                <a:solidFill>
                  <a:srgbClr val="0000FF"/>
                </a:solidFill>
              </a:rPr>
              <a:t>with the </a:t>
            </a:r>
            <a:r>
              <a:rPr lang="en-US" sz="1600" i="1" dirty="0">
                <a:solidFill>
                  <a:srgbClr val="0000FF"/>
                </a:solidFill>
              </a:rPr>
              <a:t>same chemical formula but different structures are called isomers, </a:t>
            </a:r>
            <a:r>
              <a:rPr lang="en-US" sz="1600" i="1" dirty="0" smtClean="0">
                <a:solidFill>
                  <a:srgbClr val="0000FF"/>
                </a:solidFill>
              </a:rPr>
              <a:t>and mirror-image </a:t>
            </a:r>
            <a:r>
              <a:rPr lang="en-US" sz="1600" i="1" dirty="0">
                <a:solidFill>
                  <a:srgbClr val="0000FF"/>
                </a:solidFill>
              </a:rPr>
              <a:t>pairs of such molecules are called optical </a:t>
            </a:r>
            <a:r>
              <a:rPr lang="en-US" sz="1600" i="1" dirty="0" smtClean="0">
                <a:solidFill>
                  <a:srgbClr val="0000FF"/>
                </a:solidFill>
              </a:rPr>
              <a:t>isomers or stereoisomers. Isomers are </a:t>
            </a:r>
            <a:r>
              <a:rPr lang="en-US" sz="1600" i="1" dirty="0">
                <a:solidFill>
                  <a:srgbClr val="0000FF"/>
                </a:solidFill>
              </a:rPr>
              <a:t>widespread among organic molecules in general, and they play a major part in generating the enormous variety of sugars.</a:t>
            </a:r>
          </a:p>
        </p:txBody>
      </p:sp>
    </p:spTree>
    <p:extLst>
      <p:ext uri="{BB962C8B-B14F-4D97-AF65-F5344CB8AC3E}">
        <p14:creationId xmlns:p14="http://schemas.microsoft.com/office/powerpoint/2010/main" val="949500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3378200" y="188913"/>
            <a:ext cx="22733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dirty="0">
                <a:solidFill>
                  <a:srgbClr val="FF0000"/>
                </a:solidFill>
                <a:latin typeface="Arial" pitchFamily="34" charset="0"/>
              </a:rPr>
              <a:t>Disaccharides</a:t>
            </a:r>
          </a:p>
        </p:txBody>
      </p:sp>
      <p:sp>
        <p:nvSpPr>
          <p:cNvPr id="30723" name="Rectangle 5"/>
          <p:cNvSpPr>
            <a:spLocks noChangeArrowheads="1"/>
          </p:cNvSpPr>
          <p:nvPr/>
        </p:nvSpPr>
        <p:spPr bwMode="auto">
          <a:xfrm>
            <a:off x="533400" y="650876"/>
            <a:ext cx="8359775" cy="47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20000"/>
              </a:spcBef>
              <a:buClr>
                <a:schemeClr val="bg2"/>
              </a:buClr>
              <a:defRPr/>
            </a:pPr>
            <a:r>
              <a:rPr lang="en-US" altLang="en-US" sz="2000" dirty="0" smtClean="0">
                <a:solidFill>
                  <a:srgbClr val="0000FF"/>
                </a:solidFill>
                <a:latin typeface="+mn-lt"/>
                <a:cs typeface="Arial" charset="0"/>
              </a:rPr>
              <a:t>A disaccharide: </a:t>
            </a:r>
            <a:endParaRPr lang="en-US" altLang="en-US" sz="2000" dirty="0" smtClean="0">
              <a:latin typeface="+mn-lt"/>
              <a:cs typeface="Arial" charset="0"/>
            </a:endParaRPr>
          </a:p>
          <a:p>
            <a:pPr marL="0" indent="0" eaLnBrk="1" hangingPunct="1">
              <a:spcBef>
                <a:spcPct val="10000"/>
              </a:spcBef>
              <a:spcAft>
                <a:spcPct val="10000"/>
              </a:spcAft>
              <a:buClr>
                <a:schemeClr val="bg2"/>
              </a:buClr>
              <a:defRPr/>
            </a:pPr>
            <a:r>
              <a:rPr lang="en-US" altLang="en-US" sz="2000" dirty="0" smtClean="0">
                <a:latin typeface="+mn-lt"/>
                <a:cs typeface="Arial" charset="0"/>
              </a:rPr>
              <a:t>Consists of two </a:t>
            </a:r>
            <a:r>
              <a:rPr lang="en-US" altLang="en-US" sz="2000" dirty="0" err="1" smtClean="0">
                <a:latin typeface="+mn-lt"/>
                <a:cs typeface="Arial" charset="0"/>
              </a:rPr>
              <a:t>monosaccharides</a:t>
            </a:r>
            <a:r>
              <a:rPr lang="en-US" altLang="en-US" sz="2000" dirty="0" smtClean="0">
                <a:latin typeface="+mn-lt"/>
                <a:cs typeface="Arial" charset="0"/>
              </a:rPr>
              <a:t> linked by a </a:t>
            </a:r>
            <a:r>
              <a:rPr lang="en-US" altLang="en-US" sz="2000" b="1" i="1" dirty="0" err="1" smtClean="0">
                <a:solidFill>
                  <a:srgbClr val="FF0000"/>
                </a:solidFill>
                <a:latin typeface="+mn-lt"/>
                <a:cs typeface="Arial" charset="0"/>
              </a:rPr>
              <a:t>glycosidic</a:t>
            </a:r>
            <a:r>
              <a:rPr lang="en-US" altLang="en-US" sz="2000" b="1" i="1" dirty="0" smtClean="0">
                <a:solidFill>
                  <a:srgbClr val="FF0000"/>
                </a:solidFill>
                <a:latin typeface="+mn-lt"/>
                <a:cs typeface="Arial" charset="0"/>
              </a:rPr>
              <a:t> bond</a:t>
            </a:r>
            <a:r>
              <a:rPr lang="en-US" altLang="en-US" sz="2000" b="1" dirty="0" smtClean="0">
                <a:solidFill>
                  <a:srgbClr val="FF0000"/>
                </a:solidFill>
                <a:latin typeface="+mn-lt"/>
                <a:cs typeface="Arial" charset="0"/>
              </a:rPr>
              <a:t> </a:t>
            </a:r>
            <a:r>
              <a:rPr lang="en-US" altLang="en-US" sz="2000" dirty="0" smtClean="0">
                <a:latin typeface="+mn-lt"/>
                <a:cs typeface="Arial" charset="0"/>
              </a:rPr>
              <a:t>(when one –OH group reacts with another –OH group).</a:t>
            </a:r>
          </a:p>
          <a:p>
            <a:pPr marL="0" indent="0" eaLnBrk="1" hangingPunct="1">
              <a:spcBef>
                <a:spcPct val="10000"/>
              </a:spcBef>
              <a:spcAft>
                <a:spcPct val="10000"/>
              </a:spcAft>
              <a:buClr>
                <a:schemeClr val="bg2"/>
              </a:buClr>
              <a:defRPr/>
            </a:pPr>
            <a:r>
              <a:rPr lang="en-IN" altLang="en-US" sz="2000" dirty="0">
                <a:latin typeface="+mn-lt"/>
                <a:cs typeface="Arial" charset="0"/>
              </a:rPr>
              <a:t>A </a:t>
            </a:r>
            <a:r>
              <a:rPr lang="en-IN" altLang="en-US" sz="2000" dirty="0" err="1">
                <a:latin typeface="+mn-lt"/>
                <a:cs typeface="Arial" charset="0"/>
              </a:rPr>
              <a:t>glycosidic</a:t>
            </a:r>
            <a:r>
              <a:rPr lang="en-IN" altLang="en-US" sz="2000" dirty="0">
                <a:latin typeface="+mn-lt"/>
                <a:cs typeface="Arial" charset="0"/>
              </a:rPr>
              <a:t> bond is a </a:t>
            </a:r>
            <a:r>
              <a:rPr lang="en-IN" altLang="en-US" sz="2000" b="1" dirty="0">
                <a:latin typeface="+mn-lt"/>
                <a:cs typeface="Arial" charset="0"/>
              </a:rPr>
              <a:t>covalent bond</a:t>
            </a:r>
            <a:r>
              <a:rPr lang="en-IN" altLang="en-US" sz="2000" dirty="0">
                <a:latin typeface="+mn-lt"/>
                <a:cs typeface="Arial" charset="0"/>
              </a:rPr>
              <a:t> that joins a carbohydrate to another functional group or molecule.</a:t>
            </a:r>
          </a:p>
          <a:p>
            <a:pPr marL="0" indent="0" eaLnBrk="1" hangingPunct="1">
              <a:spcBef>
                <a:spcPct val="10000"/>
              </a:spcBef>
              <a:spcAft>
                <a:spcPct val="10000"/>
              </a:spcAft>
              <a:buClr>
                <a:schemeClr val="bg2"/>
              </a:buClr>
              <a:defRPr/>
            </a:pPr>
            <a:endParaRPr lang="en-US" altLang="en-US" sz="2000" dirty="0" smtClean="0">
              <a:latin typeface="+mn-lt"/>
              <a:cs typeface="Arial" charset="0"/>
            </a:endParaRPr>
          </a:p>
          <a:p>
            <a:pPr marL="0" indent="0" eaLnBrk="1" hangingPunct="1">
              <a:spcBef>
                <a:spcPct val="10000"/>
              </a:spcBef>
              <a:spcAft>
                <a:spcPct val="10000"/>
              </a:spcAft>
              <a:buClr>
                <a:schemeClr val="bg2"/>
              </a:buClr>
              <a:defRPr/>
            </a:pPr>
            <a:endParaRPr lang="en-US" altLang="en-US" sz="2000" dirty="0" smtClean="0">
              <a:latin typeface="+mn-lt"/>
              <a:cs typeface="Arial" charset="0"/>
            </a:endParaRPr>
          </a:p>
          <a:p>
            <a:pPr marL="0" indent="0" eaLnBrk="1" hangingPunct="1">
              <a:spcBef>
                <a:spcPct val="10000"/>
              </a:spcBef>
              <a:spcAft>
                <a:spcPct val="10000"/>
              </a:spcAft>
              <a:buClr>
                <a:schemeClr val="bg2"/>
              </a:buClr>
              <a:defRPr/>
            </a:pPr>
            <a:endParaRPr lang="en-US" altLang="en-US" sz="2000" dirty="0" smtClean="0">
              <a:latin typeface="+mn-lt"/>
              <a:cs typeface="Arial" charset="0"/>
            </a:endParaRPr>
          </a:p>
          <a:p>
            <a:pPr eaLnBrk="1" hangingPunct="1">
              <a:spcBef>
                <a:spcPct val="10000"/>
              </a:spcBef>
              <a:spcAft>
                <a:spcPct val="10000"/>
              </a:spcAft>
              <a:buClr>
                <a:schemeClr val="bg2"/>
              </a:buClr>
              <a:defRPr/>
            </a:pPr>
            <a:r>
              <a:rPr lang="en-US" altLang="en-US" sz="2000" dirty="0" smtClean="0">
                <a:latin typeface="+mn-lt"/>
                <a:cs typeface="Arial" charset="0"/>
              </a:rPr>
              <a:t>	 	Glucose + Glucose 		Maltose + H</a:t>
            </a:r>
            <a:r>
              <a:rPr lang="en-US" altLang="en-US" sz="2000" baseline="-25000" dirty="0" smtClean="0">
                <a:latin typeface="+mn-lt"/>
                <a:cs typeface="Arial" charset="0"/>
              </a:rPr>
              <a:t>2</a:t>
            </a:r>
            <a:r>
              <a:rPr lang="en-US" altLang="en-US" sz="2000" dirty="0" smtClean="0">
                <a:latin typeface="+mn-lt"/>
                <a:cs typeface="Arial" charset="0"/>
              </a:rPr>
              <a:t>O</a:t>
            </a:r>
          </a:p>
          <a:p>
            <a:pPr eaLnBrk="1" hangingPunct="1">
              <a:spcBef>
                <a:spcPct val="10000"/>
              </a:spcBef>
              <a:spcAft>
                <a:spcPct val="10000"/>
              </a:spcAft>
              <a:buClr>
                <a:schemeClr val="bg2"/>
              </a:buClr>
              <a:defRPr/>
            </a:pPr>
            <a:r>
              <a:rPr lang="en-US" altLang="en-US" sz="2000" dirty="0" smtClean="0">
                <a:latin typeface="+mn-lt"/>
                <a:cs typeface="Arial" charset="0"/>
              </a:rPr>
              <a:t>	</a:t>
            </a:r>
          </a:p>
          <a:p>
            <a:pPr eaLnBrk="1" hangingPunct="1">
              <a:spcBef>
                <a:spcPct val="10000"/>
              </a:spcBef>
              <a:spcAft>
                <a:spcPct val="10000"/>
              </a:spcAft>
              <a:buClr>
                <a:schemeClr val="bg2"/>
              </a:buClr>
              <a:defRPr/>
            </a:pPr>
            <a:r>
              <a:rPr lang="en-US" altLang="en-US" sz="2000" dirty="0" smtClean="0">
                <a:latin typeface="+mn-lt"/>
                <a:cs typeface="Arial" charset="0"/>
              </a:rPr>
              <a:t>		Glucose + </a:t>
            </a:r>
            <a:r>
              <a:rPr lang="en-US" altLang="en-US" sz="2000" dirty="0" err="1">
                <a:latin typeface="+mn-lt"/>
                <a:cs typeface="Arial" charset="0"/>
              </a:rPr>
              <a:t>G</a:t>
            </a:r>
            <a:r>
              <a:rPr lang="en-US" altLang="en-US" sz="2000" dirty="0" err="1" smtClean="0">
                <a:latin typeface="+mn-lt"/>
                <a:cs typeface="Arial" charset="0"/>
              </a:rPr>
              <a:t>alactose</a:t>
            </a:r>
            <a:r>
              <a:rPr lang="en-US" altLang="en-US" sz="2000" dirty="0" smtClean="0">
                <a:latin typeface="+mn-lt"/>
                <a:cs typeface="Arial" charset="0"/>
              </a:rPr>
              <a:t>		Lactose + H</a:t>
            </a:r>
            <a:r>
              <a:rPr lang="en-US" altLang="en-US" sz="2000" baseline="-25000" dirty="0" smtClean="0">
                <a:latin typeface="+mn-lt"/>
                <a:cs typeface="Arial" charset="0"/>
              </a:rPr>
              <a:t>2</a:t>
            </a:r>
            <a:r>
              <a:rPr lang="en-US" altLang="en-US" sz="2000" dirty="0" smtClean="0">
                <a:latin typeface="+mn-lt"/>
                <a:cs typeface="Arial" charset="0"/>
              </a:rPr>
              <a:t>O</a:t>
            </a:r>
          </a:p>
          <a:p>
            <a:pPr eaLnBrk="1" hangingPunct="1">
              <a:spcBef>
                <a:spcPct val="10000"/>
              </a:spcBef>
              <a:spcAft>
                <a:spcPct val="10000"/>
              </a:spcAft>
              <a:buClr>
                <a:schemeClr val="bg2"/>
              </a:buClr>
              <a:defRPr/>
            </a:pPr>
            <a:endParaRPr lang="en-US" altLang="en-US" sz="2000" dirty="0" smtClean="0">
              <a:latin typeface="+mn-lt"/>
              <a:cs typeface="Arial" charset="0"/>
            </a:endParaRPr>
          </a:p>
          <a:p>
            <a:pPr eaLnBrk="1" hangingPunct="1">
              <a:spcBef>
                <a:spcPct val="10000"/>
              </a:spcBef>
              <a:spcAft>
                <a:spcPct val="10000"/>
              </a:spcAft>
              <a:buClr>
                <a:schemeClr val="bg2"/>
              </a:buClr>
              <a:defRPr/>
            </a:pPr>
            <a:r>
              <a:rPr lang="en-US" altLang="en-US" sz="2000" dirty="0" smtClean="0">
                <a:latin typeface="+mn-lt"/>
                <a:cs typeface="Arial" charset="0"/>
              </a:rPr>
              <a:t>		Glucose + Fructose		Sucrose + H</a:t>
            </a:r>
            <a:r>
              <a:rPr lang="en-US" altLang="en-US" sz="2000" baseline="-25000" dirty="0" smtClean="0">
                <a:latin typeface="+mn-lt"/>
                <a:cs typeface="Arial" charset="0"/>
              </a:rPr>
              <a:t>2</a:t>
            </a:r>
            <a:r>
              <a:rPr lang="en-US" altLang="en-US" sz="2000" dirty="0" smtClean="0">
                <a:latin typeface="+mn-lt"/>
                <a:cs typeface="Arial" charset="0"/>
              </a:rPr>
              <a:t>O</a:t>
            </a:r>
            <a:r>
              <a:rPr lang="en-US" altLang="en-US" sz="2000" dirty="0" smtClean="0">
                <a:latin typeface="+mn-lt"/>
              </a:rPr>
              <a:t>	</a:t>
            </a:r>
          </a:p>
          <a:p>
            <a:pPr eaLnBrk="1" hangingPunct="1">
              <a:spcBef>
                <a:spcPct val="10000"/>
              </a:spcBef>
              <a:spcAft>
                <a:spcPct val="10000"/>
              </a:spcAft>
              <a:buClr>
                <a:schemeClr val="bg2"/>
              </a:buClr>
              <a:buFontTx/>
              <a:buChar char="•"/>
              <a:defRPr/>
            </a:pPr>
            <a:endParaRPr lang="en-US" altLang="en-US" sz="2000" dirty="0" smtClean="0">
              <a:latin typeface="+mn-lt"/>
            </a:endParaRPr>
          </a:p>
        </p:txBody>
      </p:sp>
      <p:sp>
        <p:nvSpPr>
          <p:cNvPr id="36868" name="Line 6"/>
          <p:cNvSpPr>
            <a:spLocks noChangeShapeType="1"/>
          </p:cNvSpPr>
          <p:nvPr/>
        </p:nvSpPr>
        <p:spPr bwMode="auto">
          <a:xfrm>
            <a:off x="3921125" y="3717032"/>
            <a:ext cx="7921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869" name="Line 7"/>
          <p:cNvSpPr>
            <a:spLocks noChangeShapeType="1"/>
          </p:cNvSpPr>
          <p:nvPr/>
        </p:nvSpPr>
        <p:spPr bwMode="auto">
          <a:xfrm>
            <a:off x="3988644" y="5157192"/>
            <a:ext cx="7921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870" name="Line 8"/>
          <p:cNvSpPr>
            <a:spLocks noChangeShapeType="1"/>
          </p:cNvSpPr>
          <p:nvPr/>
        </p:nvSpPr>
        <p:spPr bwMode="auto">
          <a:xfrm>
            <a:off x="4077543" y="4437112"/>
            <a:ext cx="7032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 name="TextBox 4"/>
          <p:cNvSpPr txBox="1"/>
          <p:nvPr/>
        </p:nvSpPr>
        <p:spPr>
          <a:xfrm>
            <a:off x="7165717" y="3574757"/>
            <a:ext cx="1727458" cy="646331"/>
          </a:xfrm>
          <a:prstGeom prst="rect">
            <a:avLst/>
          </a:prstGeom>
          <a:solidFill>
            <a:schemeClr val="accent2">
              <a:lumMod val="40000"/>
              <a:lumOff val="60000"/>
            </a:schemeClr>
          </a:solidFill>
        </p:spPr>
        <p:txBody>
          <a:bodyPr wrap="square" rtlCol="0">
            <a:spAutoFit/>
          </a:bodyPr>
          <a:lstStyle/>
          <a:p>
            <a:r>
              <a:rPr lang="en-US" dirty="0" smtClean="0"/>
              <a:t>REDUCING</a:t>
            </a:r>
          </a:p>
          <a:p>
            <a:r>
              <a:rPr lang="en-US" dirty="0" smtClean="0"/>
              <a:t>SUGAR</a:t>
            </a:r>
            <a:endParaRPr lang="en-IN" dirty="0"/>
          </a:p>
        </p:txBody>
      </p:sp>
      <p:sp>
        <p:nvSpPr>
          <p:cNvPr id="12" name="TextBox 11"/>
          <p:cNvSpPr txBox="1"/>
          <p:nvPr/>
        </p:nvSpPr>
        <p:spPr>
          <a:xfrm>
            <a:off x="7165717" y="4869160"/>
            <a:ext cx="1709122" cy="646331"/>
          </a:xfrm>
          <a:prstGeom prst="rect">
            <a:avLst/>
          </a:prstGeom>
          <a:solidFill>
            <a:srgbClr val="FFFF00"/>
          </a:solidFill>
        </p:spPr>
        <p:txBody>
          <a:bodyPr wrap="none" rtlCol="0">
            <a:spAutoFit/>
          </a:bodyPr>
          <a:lstStyle/>
          <a:p>
            <a:r>
              <a:rPr lang="en-US" dirty="0" smtClean="0"/>
              <a:t>NON-REDUCING</a:t>
            </a:r>
          </a:p>
          <a:p>
            <a:r>
              <a:rPr lang="en-US" dirty="0" smtClean="0"/>
              <a:t>SUGAR</a:t>
            </a:r>
            <a:endParaRPr lang="en-IN" dirty="0"/>
          </a:p>
        </p:txBody>
      </p:sp>
      <p:sp>
        <p:nvSpPr>
          <p:cNvPr id="6" name="Rectangle 5"/>
          <p:cNvSpPr/>
          <p:nvPr/>
        </p:nvSpPr>
        <p:spPr>
          <a:xfrm>
            <a:off x="4960176" y="3408658"/>
            <a:ext cx="1080120" cy="1115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4960176" y="4795411"/>
            <a:ext cx="1080120" cy="609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504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6"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9822" y="1268760"/>
            <a:ext cx="7560840" cy="4401205"/>
          </a:xfrm>
          <a:prstGeom prst="rect">
            <a:avLst/>
          </a:prstGeom>
        </p:spPr>
        <p:txBody>
          <a:bodyPr wrap="square">
            <a:spAutoFit/>
          </a:bodyPr>
          <a:lstStyle/>
          <a:p>
            <a:pPr marL="342900" indent="-342900" algn="just">
              <a:buFont typeface="Arial" pitchFamily="34" charset="0"/>
              <a:buChar char="•"/>
            </a:pPr>
            <a:r>
              <a:rPr lang="en-IN" sz="2000" dirty="0"/>
              <a:t>A </a:t>
            </a:r>
            <a:r>
              <a:rPr lang="en-IN" sz="2000" b="1" dirty="0"/>
              <a:t>reducing sugar</a:t>
            </a:r>
            <a:r>
              <a:rPr lang="en-IN" sz="2000" dirty="0"/>
              <a:t> is any sugar that is capable of acting as a reducing agent because it has a </a:t>
            </a:r>
            <a:r>
              <a:rPr lang="en-IN" sz="2000" b="1" dirty="0"/>
              <a:t>free aldehyde group or a free ketone </a:t>
            </a:r>
            <a:r>
              <a:rPr lang="en-IN" sz="2000" b="1" dirty="0" smtClean="0"/>
              <a:t>group.</a:t>
            </a:r>
          </a:p>
          <a:p>
            <a:pPr marL="342900" indent="-342900" algn="just">
              <a:buFont typeface="Arial" pitchFamily="34" charset="0"/>
              <a:buChar char="•"/>
            </a:pPr>
            <a:endParaRPr lang="en-IN" sz="2000" dirty="0"/>
          </a:p>
          <a:p>
            <a:pPr marL="342900" indent="-342900" algn="just">
              <a:buFont typeface="Arial" pitchFamily="34" charset="0"/>
              <a:buChar char="•"/>
            </a:pPr>
            <a:r>
              <a:rPr lang="en-IN" sz="2000" dirty="0" smtClean="0"/>
              <a:t> All </a:t>
            </a:r>
            <a:r>
              <a:rPr lang="en-IN" sz="2000" b="1" dirty="0" err="1" smtClean="0"/>
              <a:t>monosaccharides</a:t>
            </a:r>
            <a:r>
              <a:rPr lang="en-IN" sz="2000" b="1" dirty="0" smtClean="0"/>
              <a:t> are </a:t>
            </a:r>
            <a:r>
              <a:rPr lang="en-IN" sz="2000" b="1" dirty="0"/>
              <a:t>reducing </a:t>
            </a:r>
            <a:r>
              <a:rPr lang="en-IN" sz="2000" b="1" dirty="0" smtClean="0"/>
              <a:t>sugars </a:t>
            </a:r>
            <a:r>
              <a:rPr lang="en-IN" sz="2000" dirty="0" smtClean="0"/>
              <a:t>!</a:t>
            </a:r>
          </a:p>
          <a:p>
            <a:pPr marL="342900" indent="-342900" algn="just">
              <a:buFont typeface="Arial" pitchFamily="34" charset="0"/>
              <a:buChar char="•"/>
            </a:pPr>
            <a:endParaRPr lang="en-US" sz="2000" dirty="0"/>
          </a:p>
          <a:p>
            <a:pPr marL="342900" indent="-342900" algn="just">
              <a:buFont typeface="Arial" pitchFamily="34" charset="0"/>
              <a:buChar char="•"/>
            </a:pPr>
            <a:r>
              <a:rPr lang="en-US" sz="2000" dirty="0"/>
              <a:t>Among </a:t>
            </a:r>
            <a:r>
              <a:rPr lang="en-US" sz="2000" dirty="0" smtClean="0"/>
              <a:t>Disaccharides, </a:t>
            </a:r>
            <a:r>
              <a:rPr lang="en-US" sz="2000" b="1" dirty="0" smtClean="0"/>
              <a:t>Maltose and Lactose are </a:t>
            </a:r>
            <a:r>
              <a:rPr lang="en-IN" sz="2000" b="1" dirty="0"/>
              <a:t>reducing </a:t>
            </a:r>
            <a:r>
              <a:rPr lang="en-IN" sz="2000" b="1" dirty="0" smtClean="0"/>
              <a:t>sugars</a:t>
            </a:r>
            <a:r>
              <a:rPr lang="en-IN" sz="2000" dirty="0" smtClean="0"/>
              <a:t>. They </a:t>
            </a:r>
            <a:r>
              <a:rPr lang="en-IN" sz="2000" dirty="0"/>
              <a:t>have </a:t>
            </a:r>
            <a:r>
              <a:rPr lang="en-IN" sz="2000" b="1" dirty="0"/>
              <a:t>only one of their two </a:t>
            </a:r>
            <a:r>
              <a:rPr lang="en-IN" sz="2000" b="1" dirty="0" err="1"/>
              <a:t>anomeric</a:t>
            </a:r>
            <a:r>
              <a:rPr lang="en-IN" sz="2000" b="1" dirty="0"/>
              <a:t> carbons </a:t>
            </a:r>
            <a:r>
              <a:rPr lang="en-IN" sz="2000" dirty="0"/>
              <a:t>involved in the </a:t>
            </a:r>
            <a:r>
              <a:rPr lang="en-IN" sz="2000" dirty="0" err="1"/>
              <a:t>glycosidic</a:t>
            </a:r>
            <a:r>
              <a:rPr lang="en-IN" sz="2000" dirty="0"/>
              <a:t> bond, meaning that they can convert to an open-chain form with an aldehyde group. </a:t>
            </a:r>
            <a:endParaRPr lang="en-US" sz="2000" dirty="0"/>
          </a:p>
          <a:p>
            <a:pPr marL="342900" indent="-342900" algn="just">
              <a:buFont typeface="Arial" pitchFamily="34" charset="0"/>
              <a:buChar char="•"/>
            </a:pPr>
            <a:endParaRPr lang="en-IN" sz="2000" dirty="0" smtClean="0"/>
          </a:p>
          <a:p>
            <a:pPr marL="342900" indent="-342900" algn="just">
              <a:buFont typeface="Arial" pitchFamily="34" charset="0"/>
              <a:buChar char="•"/>
            </a:pPr>
            <a:endParaRPr lang="en-US" sz="2000" dirty="0"/>
          </a:p>
          <a:p>
            <a:pPr marL="342900" indent="-342900" algn="just">
              <a:buFont typeface="Arial" pitchFamily="34" charset="0"/>
              <a:buChar char="•"/>
            </a:pPr>
            <a:r>
              <a:rPr lang="en-US" sz="2000" b="1" dirty="0" smtClean="0"/>
              <a:t>Sucrose is a NON-REDUCING sugar</a:t>
            </a:r>
            <a:r>
              <a:rPr lang="en-US" sz="2000" dirty="0" smtClean="0"/>
              <a:t>. </a:t>
            </a:r>
            <a:r>
              <a:rPr lang="en-IN" sz="2000" dirty="0" smtClean="0"/>
              <a:t>Because it has </a:t>
            </a:r>
            <a:r>
              <a:rPr lang="en-IN" sz="2000" dirty="0" err="1"/>
              <a:t>glycosidic</a:t>
            </a:r>
            <a:r>
              <a:rPr lang="en-IN" sz="2000" dirty="0"/>
              <a:t> bonds between </a:t>
            </a:r>
            <a:r>
              <a:rPr lang="en-IN" sz="2000" dirty="0" smtClean="0"/>
              <a:t>the </a:t>
            </a:r>
            <a:r>
              <a:rPr lang="en-IN" sz="2000" dirty="0" err="1"/>
              <a:t>anomeric</a:t>
            </a:r>
            <a:r>
              <a:rPr lang="en-IN" sz="2000" dirty="0"/>
              <a:t> carbons and thus cannot convert to an open-chain form with an aldehyde group; </a:t>
            </a:r>
            <a:r>
              <a:rPr lang="en-IN" sz="2000" dirty="0" smtClean="0"/>
              <a:t>It’s stuck </a:t>
            </a:r>
            <a:r>
              <a:rPr lang="en-IN" sz="2000" dirty="0"/>
              <a:t>in the cyclic form. </a:t>
            </a:r>
          </a:p>
        </p:txBody>
      </p:sp>
      <p:sp>
        <p:nvSpPr>
          <p:cNvPr id="3" name="Rectangle 2"/>
          <p:cNvSpPr/>
          <p:nvPr/>
        </p:nvSpPr>
        <p:spPr>
          <a:xfrm>
            <a:off x="3445056" y="332656"/>
            <a:ext cx="2181879" cy="461665"/>
          </a:xfrm>
          <a:prstGeom prst="rect">
            <a:avLst/>
          </a:prstGeom>
        </p:spPr>
        <p:txBody>
          <a:bodyPr wrap="none">
            <a:spAutoFit/>
          </a:bodyPr>
          <a:lstStyle/>
          <a:p>
            <a:r>
              <a:rPr lang="en-IN" sz="2400" b="1" dirty="0" smtClean="0">
                <a:solidFill>
                  <a:srgbClr val="FF0000"/>
                </a:solidFill>
              </a:rPr>
              <a:t>Reducing </a:t>
            </a:r>
            <a:r>
              <a:rPr lang="en-IN" sz="2400" b="1" dirty="0">
                <a:solidFill>
                  <a:srgbClr val="FF0000"/>
                </a:solidFill>
              </a:rPr>
              <a:t>sugar</a:t>
            </a:r>
            <a:r>
              <a:rPr lang="en-IN" sz="2400" dirty="0">
                <a:solidFill>
                  <a:srgbClr val="FF0000"/>
                </a:solidFill>
              </a:rPr>
              <a:t> </a:t>
            </a:r>
          </a:p>
        </p:txBody>
      </p:sp>
    </p:spTree>
    <p:extLst>
      <p:ext uri="{BB962C8B-B14F-4D97-AF65-F5344CB8AC3E}">
        <p14:creationId xmlns:p14="http://schemas.microsoft.com/office/powerpoint/2010/main" val="177806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3267075" y="188913"/>
            <a:ext cx="22733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a:solidFill>
                  <a:schemeClr val="accent2"/>
                </a:solidFill>
                <a:latin typeface="Arial" pitchFamily="34" charset="0"/>
              </a:rPr>
              <a:t>Disaccharides</a:t>
            </a:r>
          </a:p>
        </p:txBody>
      </p:sp>
      <p:sp>
        <p:nvSpPr>
          <p:cNvPr id="39939" name="Rectangle 5"/>
          <p:cNvSpPr>
            <a:spLocks noChangeArrowheads="1"/>
          </p:cNvSpPr>
          <p:nvPr/>
        </p:nvSpPr>
        <p:spPr bwMode="auto">
          <a:xfrm>
            <a:off x="107950" y="784225"/>
            <a:ext cx="882015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80000"/>
              </a:lnSpc>
              <a:spcBef>
                <a:spcPct val="20000"/>
              </a:spcBef>
            </a:pPr>
            <a:r>
              <a:rPr lang="en-US" altLang="en-US" sz="2400" b="1" dirty="0">
                <a:solidFill>
                  <a:srgbClr val="0000FF"/>
                </a:solidFill>
                <a:cs typeface="Arial" pitchFamily="34" charset="0"/>
              </a:rPr>
              <a:t>Maltose:</a:t>
            </a:r>
          </a:p>
          <a:p>
            <a:pPr marL="342900" indent="-342900">
              <a:lnSpc>
                <a:spcPct val="80000"/>
              </a:lnSpc>
              <a:spcBef>
                <a:spcPct val="20000"/>
              </a:spcBef>
            </a:pPr>
            <a:endParaRPr lang="en-US" altLang="en-US" dirty="0">
              <a:solidFill>
                <a:srgbClr val="CC3300"/>
              </a:solidFill>
              <a:cs typeface="Arial" pitchFamily="34" charset="0"/>
            </a:endParaRPr>
          </a:p>
          <a:p>
            <a:pPr marL="285750" indent="-285750">
              <a:lnSpc>
                <a:spcPct val="80000"/>
              </a:lnSpc>
              <a:spcBef>
                <a:spcPct val="20000"/>
              </a:spcBef>
              <a:buClr>
                <a:schemeClr val="tx1"/>
              </a:buClr>
              <a:buFont typeface="Arial" pitchFamily="34" charset="0"/>
              <a:buChar char="•"/>
            </a:pPr>
            <a:r>
              <a:rPr lang="en-US" altLang="en-US" dirty="0">
                <a:cs typeface="Arial" pitchFamily="34" charset="0"/>
              </a:rPr>
              <a:t>Is a disaccharide of two glucose molecules.</a:t>
            </a:r>
          </a:p>
          <a:p>
            <a:pPr marL="285750" indent="-285750">
              <a:lnSpc>
                <a:spcPct val="80000"/>
              </a:lnSpc>
              <a:spcBef>
                <a:spcPct val="20000"/>
              </a:spcBef>
              <a:buClr>
                <a:schemeClr val="tx1"/>
              </a:buClr>
              <a:buFont typeface="Arial" pitchFamily="34" charset="0"/>
              <a:buChar char="•"/>
            </a:pPr>
            <a:r>
              <a:rPr lang="en-US" altLang="en-US" dirty="0">
                <a:cs typeface="Arial" pitchFamily="34" charset="0"/>
              </a:rPr>
              <a:t>Has a </a:t>
            </a:r>
            <a:r>
              <a:rPr lang="el-GR" altLang="en-US" i="1" dirty="0">
                <a:solidFill>
                  <a:srgbClr val="CC3300"/>
                </a:solidFill>
                <a:cs typeface="Arial" pitchFamily="34" charset="0"/>
              </a:rPr>
              <a:t>α</a:t>
            </a:r>
            <a:r>
              <a:rPr lang="en-US" altLang="en-US" i="1" dirty="0">
                <a:solidFill>
                  <a:srgbClr val="CC3300"/>
                </a:solidFill>
                <a:cs typeface="Arial" pitchFamily="34" charset="0"/>
              </a:rPr>
              <a:t> </a:t>
            </a:r>
            <a:r>
              <a:rPr lang="en-US" altLang="en-US" dirty="0">
                <a:solidFill>
                  <a:srgbClr val="CC3300"/>
                </a:solidFill>
                <a:cs typeface="Arial" pitchFamily="34" charset="0"/>
              </a:rPr>
              <a:t>-1,4-glycosidic bond </a:t>
            </a:r>
            <a:r>
              <a:rPr lang="en-US" altLang="en-US" dirty="0">
                <a:cs typeface="Arial" pitchFamily="34" charset="0"/>
              </a:rPr>
              <a:t>(between two </a:t>
            </a:r>
            <a:r>
              <a:rPr lang="el-GR" altLang="en-US" dirty="0">
                <a:solidFill>
                  <a:srgbClr val="CC3300"/>
                </a:solidFill>
                <a:latin typeface="Times New Roman" pitchFamily="18" charset="0"/>
                <a:cs typeface="Times New Roman" pitchFamily="18" charset="0"/>
              </a:rPr>
              <a:t>α</a:t>
            </a:r>
            <a:r>
              <a:rPr lang="en-US" altLang="en-US" dirty="0">
                <a:solidFill>
                  <a:srgbClr val="CC3300"/>
                </a:solidFill>
                <a:cs typeface="Arial" pitchFamily="34" charset="0"/>
              </a:rPr>
              <a:t>-glucoses</a:t>
            </a:r>
            <a:r>
              <a:rPr lang="en-US" altLang="en-US" dirty="0">
                <a:cs typeface="Arial" pitchFamily="34" charset="0"/>
              </a:rPr>
              <a:t>). </a:t>
            </a:r>
          </a:p>
          <a:p>
            <a:pPr marL="285750" indent="-285750">
              <a:lnSpc>
                <a:spcPct val="80000"/>
              </a:lnSpc>
              <a:spcBef>
                <a:spcPct val="20000"/>
              </a:spcBef>
              <a:buClr>
                <a:schemeClr val="tx1"/>
              </a:buClr>
              <a:buFont typeface="Arial" pitchFamily="34" charset="0"/>
              <a:buChar char="•"/>
            </a:pPr>
            <a:r>
              <a:rPr lang="en-US" altLang="en-US" dirty="0">
                <a:cs typeface="Arial" pitchFamily="34" charset="0"/>
              </a:rPr>
              <a:t>Is obtained from the breakdown of starches.</a:t>
            </a:r>
            <a:r>
              <a:rPr lang="en-US" altLang="en-US" sz="2800" dirty="0">
                <a:solidFill>
                  <a:srgbClr val="FF3300"/>
                </a:solidFill>
                <a:latin typeface="Times New Roman" pitchFamily="18" charset="0"/>
                <a:cs typeface="Arial" pitchFamily="34" charset="0"/>
                <a:sym typeface="Symbol" pitchFamily="18" charset="2"/>
              </a:rPr>
              <a:t> </a:t>
            </a:r>
          </a:p>
          <a:p>
            <a:pPr marL="285750" indent="-285750">
              <a:lnSpc>
                <a:spcPct val="80000"/>
              </a:lnSpc>
              <a:spcBef>
                <a:spcPct val="20000"/>
              </a:spcBef>
              <a:buClr>
                <a:schemeClr val="tx1"/>
              </a:buClr>
              <a:buFont typeface="Arial" pitchFamily="34" charset="0"/>
              <a:buChar char="•"/>
            </a:pPr>
            <a:r>
              <a:rPr lang="en-US" altLang="en-US" dirty="0">
                <a:cs typeface="Arial" pitchFamily="34" charset="0"/>
                <a:sym typeface="Symbol" pitchFamily="18" charset="2"/>
              </a:rPr>
              <a:t>Is used in cereals and candies.</a:t>
            </a:r>
          </a:p>
          <a:p>
            <a:pPr marL="285750" indent="-285750">
              <a:lnSpc>
                <a:spcPct val="80000"/>
              </a:lnSpc>
              <a:spcBef>
                <a:spcPct val="20000"/>
              </a:spcBef>
              <a:buClr>
                <a:schemeClr val="tx1"/>
              </a:buClr>
              <a:buFont typeface="Arial" pitchFamily="34" charset="0"/>
              <a:buChar char="•"/>
            </a:pPr>
            <a:r>
              <a:rPr lang="en-US" altLang="en-US" dirty="0">
                <a:cs typeface="Arial" pitchFamily="34" charset="0"/>
                <a:sym typeface="Symbol" pitchFamily="18" charset="2"/>
              </a:rPr>
              <a:t>Is a </a:t>
            </a:r>
            <a:r>
              <a:rPr lang="en-US" altLang="en-US" b="1" dirty="0">
                <a:cs typeface="Arial" pitchFamily="34" charset="0"/>
                <a:sym typeface="Symbol" pitchFamily="18" charset="2"/>
              </a:rPr>
              <a:t>reducing sugar </a:t>
            </a:r>
            <a:r>
              <a:rPr lang="en-US" altLang="en-US" sz="1800" dirty="0">
                <a:cs typeface="Arial" pitchFamily="34" charset="0"/>
                <a:sym typeface="Symbol" pitchFamily="18" charset="2"/>
              </a:rPr>
              <a:t>(carbon 1 can open to give a free aldehyde to oxidize).</a:t>
            </a:r>
          </a:p>
          <a:p>
            <a:pPr marL="342900" indent="-342900">
              <a:lnSpc>
                <a:spcPct val="80000"/>
              </a:lnSpc>
              <a:spcBef>
                <a:spcPct val="20000"/>
              </a:spcBef>
            </a:pPr>
            <a:endParaRPr lang="en-US" altLang="en-US" sz="1800" dirty="0">
              <a:solidFill>
                <a:srgbClr val="FF3300"/>
              </a:solidFill>
              <a:cs typeface="Arial" pitchFamily="34" charset="0"/>
              <a:sym typeface="Symbol" pitchFamily="18" charset="2"/>
            </a:endParaRPr>
          </a:p>
          <a:p>
            <a:pPr marL="342900" indent="-342900">
              <a:lnSpc>
                <a:spcPct val="80000"/>
              </a:lnSpc>
              <a:spcBef>
                <a:spcPct val="20000"/>
              </a:spcBef>
            </a:pPr>
            <a:r>
              <a:rPr lang="en-US" altLang="en-US" sz="2800" dirty="0">
                <a:solidFill>
                  <a:srgbClr val="FF3300"/>
                </a:solidFill>
                <a:latin typeface="Times New Roman" pitchFamily="18" charset="0"/>
                <a:cs typeface="Arial" pitchFamily="34" charset="0"/>
                <a:sym typeface="Symbol" pitchFamily="18" charset="2"/>
              </a:rPr>
              <a:t>				</a:t>
            </a:r>
            <a:endParaRPr lang="en-US" altLang="en-US" sz="900" dirty="0">
              <a:solidFill>
                <a:srgbClr val="FF3300"/>
              </a:solidFill>
              <a:latin typeface="Times New Roman" pitchFamily="18" charset="0"/>
              <a:cs typeface="Arial" pitchFamily="34" charset="0"/>
              <a:sym typeface="Symbol" pitchFamily="18" charset="2"/>
            </a:endParaRPr>
          </a:p>
          <a:p>
            <a:pPr marL="342900" indent="-342900">
              <a:lnSpc>
                <a:spcPct val="80000"/>
              </a:lnSpc>
              <a:spcBef>
                <a:spcPct val="20000"/>
              </a:spcBef>
            </a:pPr>
            <a:r>
              <a:rPr lang="en-US" altLang="en-US" sz="2000" dirty="0">
                <a:solidFill>
                  <a:srgbClr val="FF3300"/>
                </a:solidFill>
                <a:latin typeface="Times New Roman" pitchFamily="18" charset="0"/>
                <a:cs typeface="Arial" pitchFamily="34" charset="0"/>
                <a:sym typeface="Symbol" pitchFamily="18" charset="2"/>
              </a:rPr>
              <a:t>		</a:t>
            </a:r>
            <a:r>
              <a:rPr lang="en-US" altLang="en-US" sz="1800" dirty="0">
                <a:solidFill>
                  <a:srgbClr val="FF3300"/>
                </a:solidFill>
                <a:latin typeface="Times New Roman" pitchFamily="18" charset="0"/>
                <a:cs typeface="Arial" pitchFamily="34" charset="0"/>
                <a:sym typeface="Symbol" pitchFamily="18" charset="2"/>
              </a:rPr>
              <a:t>	</a:t>
            </a:r>
            <a:endParaRPr lang="en-US" altLang="en-US" sz="2800" dirty="0">
              <a:latin typeface="Times New Roman" pitchFamily="18" charset="0"/>
            </a:endParaRPr>
          </a:p>
          <a:p>
            <a:pPr marL="342900" indent="-342900">
              <a:lnSpc>
                <a:spcPct val="80000"/>
              </a:lnSpc>
              <a:spcBef>
                <a:spcPct val="20000"/>
              </a:spcBef>
              <a:buFontTx/>
              <a:buChar char="•"/>
            </a:pPr>
            <a:endParaRPr lang="en-US" altLang="en-US" sz="2000" dirty="0">
              <a:latin typeface="Times New Roman" pitchFamily="18" charset="0"/>
            </a:endParaRPr>
          </a:p>
          <a:p>
            <a:pPr marL="342900" indent="-342900">
              <a:lnSpc>
                <a:spcPct val="80000"/>
              </a:lnSpc>
              <a:spcBef>
                <a:spcPct val="20000"/>
              </a:spcBef>
              <a:buFontTx/>
              <a:buChar char="•"/>
            </a:pPr>
            <a:endParaRPr lang="en-US" altLang="en-US" sz="900" dirty="0">
              <a:latin typeface="Times New Roman" pitchFamily="18" charset="0"/>
            </a:endParaRPr>
          </a:p>
          <a:p>
            <a:pPr marL="342900" indent="-342900">
              <a:lnSpc>
                <a:spcPct val="80000"/>
              </a:lnSpc>
              <a:spcBef>
                <a:spcPct val="20000"/>
              </a:spcBef>
              <a:buFontTx/>
              <a:buChar char="•"/>
            </a:pPr>
            <a:endParaRPr lang="en-US" altLang="en-US" sz="2800" i="1" dirty="0">
              <a:latin typeface="Times New Roman" pitchFamily="18" charset="0"/>
              <a:sym typeface="Symbol" pitchFamily="18" charset="2"/>
            </a:endParaRPr>
          </a:p>
          <a:p>
            <a:pPr marL="342900" indent="-342900">
              <a:lnSpc>
                <a:spcPct val="80000"/>
              </a:lnSpc>
              <a:spcBef>
                <a:spcPct val="20000"/>
              </a:spcBef>
            </a:pPr>
            <a:r>
              <a:rPr lang="en-US" altLang="en-US" sz="2800" i="1" dirty="0">
                <a:latin typeface="Times New Roman" pitchFamily="18" charset="0"/>
                <a:sym typeface="Symbol" pitchFamily="18" charset="2"/>
              </a:rPr>
              <a:t>                                    </a:t>
            </a:r>
          </a:p>
          <a:p>
            <a:pPr marL="342900" indent="-342900" algn="ctr">
              <a:lnSpc>
                <a:spcPct val="80000"/>
              </a:lnSpc>
              <a:spcBef>
                <a:spcPct val="20000"/>
              </a:spcBef>
            </a:pPr>
            <a:r>
              <a:rPr lang="en-US" altLang="en-US" sz="2800" i="1" dirty="0">
                <a:latin typeface="Times New Roman" pitchFamily="18" charset="0"/>
                <a:sym typeface="Symbol" pitchFamily="18" charset="2"/>
              </a:rPr>
              <a:t> </a:t>
            </a:r>
            <a:endParaRPr lang="en-US" altLang="en-US" dirty="0">
              <a:solidFill>
                <a:schemeClr val="accent2"/>
              </a:solidFill>
              <a:latin typeface="Times New Roman" pitchFamily="18" charset="0"/>
            </a:endParaRPr>
          </a:p>
        </p:txBody>
      </p:sp>
      <p:sp>
        <p:nvSpPr>
          <p:cNvPr id="39940" name="Text Box 6"/>
          <p:cNvSpPr txBox="1">
            <a:spLocks noChangeArrowheads="1"/>
          </p:cNvSpPr>
          <p:nvPr/>
        </p:nvSpPr>
        <p:spPr bwMode="auto">
          <a:xfrm>
            <a:off x="7858125" y="4505325"/>
            <a:ext cx="428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1800" b="1">
                <a:solidFill>
                  <a:srgbClr val="CC3300"/>
                </a:solidFill>
                <a:latin typeface="Arial" pitchFamily="34" charset="0"/>
                <a:sym typeface="Symbol" pitchFamily="18" charset="2"/>
              </a:rPr>
              <a:t></a:t>
            </a:r>
            <a:endParaRPr lang="en-US" altLang="en-US" sz="1800" b="1">
              <a:solidFill>
                <a:srgbClr val="CC3300"/>
              </a:solidFill>
              <a:latin typeface="Arial" pitchFamily="34" charset="0"/>
            </a:endParaRPr>
          </a:p>
        </p:txBody>
      </p:sp>
      <p:graphicFrame>
        <p:nvGraphicFramePr>
          <p:cNvPr id="39941" name="Object 7"/>
          <p:cNvGraphicFramePr>
            <a:graphicFrameLocks noChangeAspect="1"/>
          </p:cNvGraphicFramePr>
          <p:nvPr/>
        </p:nvGraphicFramePr>
        <p:xfrm>
          <a:off x="4437063" y="4211638"/>
          <a:ext cx="3446462" cy="1649412"/>
        </p:xfrm>
        <a:graphic>
          <a:graphicData uri="http://schemas.openxmlformats.org/presentationml/2006/ole">
            <mc:AlternateContent xmlns:mc="http://schemas.openxmlformats.org/markup-compatibility/2006">
              <mc:Choice xmlns:v="urn:schemas-microsoft-com:vml" Requires="v">
                <p:oleObj spid="_x0000_s10314" name="Document" r:id="rId3" imgW="3067050" imgH="1466850" progId="ChemWindow.Document">
                  <p:embed/>
                </p:oleObj>
              </mc:Choice>
              <mc:Fallback>
                <p:oleObj name="Document" r:id="rId3" imgW="3067050" imgH="1466850"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7063" y="4211638"/>
                        <a:ext cx="3446462"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2" name="Rectangle 8"/>
          <p:cNvSpPr>
            <a:spLocks noChangeArrowheads="1"/>
          </p:cNvSpPr>
          <p:nvPr/>
        </p:nvSpPr>
        <p:spPr bwMode="auto">
          <a:xfrm>
            <a:off x="5748338" y="4814888"/>
            <a:ext cx="677862" cy="504825"/>
          </a:xfrm>
          <a:prstGeom prst="rect">
            <a:avLst/>
          </a:prstGeom>
          <a:noFill/>
          <a:ln w="1905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fr-FR" altLang="en-US" sz="1800">
              <a:solidFill>
                <a:srgbClr val="C00000"/>
              </a:solidFill>
            </a:endParaRPr>
          </a:p>
        </p:txBody>
      </p:sp>
      <p:sp>
        <p:nvSpPr>
          <p:cNvPr id="39943" name="Text Box 9"/>
          <p:cNvSpPr txBox="1">
            <a:spLocks noChangeArrowheads="1"/>
          </p:cNvSpPr>
          <p:nvPr/>
        </p:nvSpPr>
        <p:spPr bwMode="auto">
          <a:xfrm>
            <a:off x="5530850" y="4860925"/>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0" hangingPunct="0"/>
            <a:r>
              <a:rPr lang="en-US" altLang="en-US" sz="1400" b="1">
                <a:solidFill>
                  <a:srgbClr val="C00000"/>
                </a:solidFill>
                <a:latin typeface="Arial" pitchFamily="34" charset="0"/>
              </a:rPr>
              <a:t>1</a:t>
            </a:r>
          </a:p>
        </p:txBody>
      </p:sp>
      <p:sp>
        <p:nvSpPr>
          <p:cNvPr id="39944" name="Text Box 10"/>
          <p:cNvSpPr txBox="1">
            <a:spLocks noChangeArrowheads="1"/>
          </p:cNvSpPr>
          <p:nvPr/>
        </p:nvSpPr>
        <p:spPr bwMode="auto">
          <a:xfrm>
            <a:off x="6375400" y="486886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0" hangingPunct="0"/>
            <a:r>
              <a:rPr lang="en-US" altLang="en-US" sz="1400" b="1">
                <a:solidFill>
                  <a:srgbClr val="C00000"/>
                </a:solidFill>
                <a:latin typeface="Arial" pitchFamily="34" charset="0"/>
              </a:rPr>
              <a:t>4</a:t>
            </a:r>
          </a:p>
        </p:txBody>
      </p:sp>
      <p:sp>
        <p:nvSpPr>
          <p:cNvPr id="39945" name="Text Box 11"/>
          <p:cNvSpPr txBox="1">
            <a:spLocks noChangeArrowheads="1"/>
          </p:cNvSpPr>
          <p:nvPr/>
        </p:nvSpPr>
        <p:spPr bwMode="auto">
          <a:xfrm>
            <a:off x="5508625" y="4383088"/>
            <a:ext cx="1603375"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1100" b="1">
                <a:solidFill>
                  <a:srgbClr val="CC3300"/>
                </a:solidFill>
                <a:latin typeface="Arial" pitchFamily="34" charset="0"/>
                <a:sym typeface="Symbol" pitchFamily="18" charset="2"/>
              </a:rPr>
              <a:t> -1,4-glycosidic</a:t>
            </a:r>
          </a:p>
          <a:p>
            <a:r>
              <a:rPr lang="en-US" altLang="en-US" sz="1100" b="1">
                <a:solidFill>
                  <a:srgbClr val="CC3300"/>
                </a:solidFill>
                <a:latin typeface="Arial" pitchFamily="34" charset="0"/>
                <a:sym typeface="Symbol" pitchFamily="18" charset="2"/>
              </a:rPr>
              <a:t>         bond</a:t>
            </a:r>
            <a:endParaRPr lang="fr-FR" altLang="en-US" sz="1100" b="1">
              <a:solidFill>
                <a:srgbClr val="CC3300"/>
              </a:solidFill>
              <a:latin typeface="Arial" pitchFamily="34" charset="0"/>
            </a:endParaRPr>
          </a:p>
        </p:txBody>
      </p:sp>
      <p:sp>
        <p:nvSpPr>
          <p:cNvPr id="39946" name="Text Box 12"/>
          <p:cNvSpPr txBox="1">
            <a:spLocks noChangeArrowheads="1"/>
          </p:cNvSpPr>
          <p:nvPr/>
        </p:nvSpPr>
        <p:spPr bwMode="auto">
          <a:xfrm>
            <a:off x="6084888" y="6070600"/>
            <a:ext cx="13668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1800" dirty="0" smtClean="0">
                <a:solidFill>
                  <a:schemeClr val="accent2"/>
                </a:solidFill>
                <a:latin typeface="Arial" pitchFamily="34" charset="0"/>
              </a:rPr>
              <a:t>Maltose</a:t>
            </a:r>
            <a:endParaRPr lang="fr-FR" altLang="en-US" sz="1800" dirty="0">
              <a:solidFill>
                <a:schemeClr val="accent2"/>
              </a:solidFill>
              <a:latin typeface="Arial" pitchFamily="34" charset="0"/>
            </a:endParaRPr>
          </a:p>
        </p:txBody>
      </p:sp>
      <p:sp>
        <p:nvSpPr>
          <p:cNvPr id="39947" name="Line 15"/>
          <p:cNvSpPr>
            <a:spLocks noChangeShapeType="1"/>
          </p:cNvSpPr>
          <p:nvPr/>
        </p:nvSpPr>
        <p:spPr bwMode="auto">
          <a:xfrm>
            <a:off x="3373438" y="4994275"/>
            <a:ext cx="10080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48" name="Text Box 16"/>
          <p:cNvSpPr txBox="1">
            <a:spLocks noChangeArrowheads="1"/>
          </p:cNvSpPr>
          <p:nvPr/>
        </p:nvSpPr>
        <p:spPr bwMode="auto">
          <a:xfrm>
            <a:off x="169863" y="5781675"/>
            <a:ext cx="1166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l-GR" altLang="en-US" sz="1800">
                <a:cs typeface="Times New Roman" pitchFamily="18" charset="0"/>
              </a:rPr>
              <a:t>α</a:t>
            </a:r>
            <a:r>
              <a:rPr lang="fr-FR" altLang="en-US" sz="1800">
                <a:latin typeface="Arial" pitchFamily="34" charset="0"/>
                <a:cs typeface="Arial" pitchFamily="34" charset="0"/>
              </a:rPr>
              <a:t>-glucose</a:t>
            </a:r>
            <a:endParaRPr lang="el-GR" altLang="en-US" sz="1800">
              <a:latin typeface="Arial" pitchFamily="34" charset="0"/>
              <a:cs typeface="Arial" pitchFamily="34" charset="0"/>
            </a:endParaRPr>
          </a:p>
        </p:txBody>
      </p:sp>
      <p:graphicFrame>
        <p:nvGraphicFramePr>
          <p:cNvPr id="39949" name="Object 17"/>
          <p:cNvGraphicFramePr>
            <a:graphicFrameLocks noChangeAspect="1"/>
          </p:cNvGraphicFramePr>
          <p:nvPr/>
        </p:nvGraphicFramePr>
        <p:xfrm>
          <a:off x="176213" y="4244975"/>
          <a:ext cx="1389062" cy="1412875"/>
        </p:xfrm>
        <a:graphic>
          <a:graphicData uri="http://schemas.openxmlformats.org/presentationml/2006/ole">
            <mc:AlternateContent xmlns:mc="http://schemas.openxmlformats.org/markup-compatibility/2006">
              <mc:Choice xmlns:v="urn:schemas-microsoft-com:vml" Requires="v">
                <p:oleObj spid="_x0000_s10315" name="Struct" r:id="rId5" imgW="1445400" imgH="1468440" progId="StructureOLEServer.Document">
                  <p:embed/>
                </p:oleObj>
              </mc:Choice>
              <mc:Fallback>
                <p:oleObj name="Struct" r:id="rId5" imgW="1445400" imgH="1468440" progId="StructureOLEServer.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13" y="4244975"/>
                        <a:ext cx="1389062"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50" name="Object 18"/>
          <p:cNvGraphicFramePr>
            <a:graphicFrameLocks noChangeAspect="1"/>
          </p:cNvGraphicFramePr>
          <p:nvPr/>
        </p:nvGraphicFramePr>
        <p:xfrm>
          <a:off x="1858963" y="4298950"/>
          <a:ext cx="1376362" cy="1400175"/>
        </p:xfrm>
        <a:graphic>
          <a:graphicData uri="http://schemas.openxmlformats.org/presentationml/2006/ole">
            <mc:AlternateContent xmlns:mc="http://schemas.openxmlformats.org/markup-compatibility/2006">
              <mc:Choice xmlns:v="urn:schemas-microsoft-com:vml" Requires="v">
                <p:oleObj spid="_x0000_s10316" name="Struct" r:id="rId7" imgW="1445400" imgH="1468440" progId="StructureOLEServer.Document">
                  <p:embed/>
                </p:oleObj>
              </mc:Choice>
              <mc:Fallback>
                <p:oleObj name="Struct" r:id="rId7" imgW="1445400" imgH="1468440" progId="StructureOLEServer.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8963" y="4298950"/>
                        <a:ext cx="1376362"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51" name="Text Box 19"/>
          <p:cNvSpPr txBox="1">
            <a:spLocks noChangeArrowheads="1"/>
          </p:cNvSpPr>
          <p:nvPr/>
        </p:nvSpPr>
        <p:spPr bwMode="auto">
          <a:xfrm>
            <a:off x="1530350" y="4781550"/>
            <a:ext cx="317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1800">
                <a:latin typeface="Arial" pitchFamily="34" charset="0"/>
              </a:rPr>
              <a:t>+</a:t>
            </a:r>
          </a:p>
        </p:txBody>
      </p:sp>
      <p:sp>
        <p:nvSpPr>
          <p:cNvPr id="39952" name="Text Box 20"/>
          <p:cNvSpPr txBox="1">
            <a:spLocks noChangeArrowheads="1"/>
          </p:cNvSpPr>
          <p:nvPr/>
        </p:nvSpPr>
        <p:spPr bwMode="auto">
          <a:xfrm>
            <a:off x="1135063" y="4802188"/>
            <a:ext cx="2682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1200" b="1">
                <a:solidFill>
                  <a:srgbClr val="CC3300"/>
                </a:solidFill>
                <a:latin typeface="Arial" pitchFamily="34" charset="0"/>
              </a:rPr>
              <a:t>1</a:t>
            </a:r>
          </a:p>
        </p:txBody>
      </p:sp>
      <p:sp>
        <p:nvSpPr>
          <p:cNvPr id="39953" name="Text Box 21"/>
          <p:cNvSpPr txBox="1">
            <a:spLocks noChangeArrowheads="1"/>
          </p:cNvSpPr>
          <p:nvPr/>
        </p:nvSpPr>
        <p:spPr bwMode="auto">
          <a:xfrm>
            <a:off x="1976438" y="4840288"/>
            <a:ext cx="2682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1200" b="1">
                <a:solidFill>
                  <a:srgbClr val="CC3300"/>
                </a:solidFill>
                <a:latin typeface="Arial" pitchFamily="34" charset="0"/>
              </a:rPr>
              <a:t>4</a:t>
            </a:r>
          </a:p>
        </p:txBody>
      </p:sp>
      <p:sp>
        <p:nvSpPr>
          <p:cNvPr id="39954" name="Text Box 22"/>
          <p:cNvSpPr txBox="1">
            <a:spLocks noChangeArrowheads="1"/>
          </p:cNvSpPr>
          <p:nvPr/>
        </p:nvSpPr>
        <p:spPr bwMode="auto">
          <a:xfrm>
            <a:off x="1889125" y="5795963"/>
            <a:ext cx="11668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l-GR" altLang="en-US" sz="1800">
                <a:cs typeface="Times New Roman" pitchFamily="18" charset="0"/>
              </a:rPr>
              <a:t>α</a:t>
            </a:r>
            <a:r>
              <a:rPr lang="fr-FR" altLang="en-US" sz="1800">
                <a:latin typeface="Arial" pitchFamily="34" charset="0"/>
                <a:cs typeface="Arial" pitchFamily="34" charset="0"/>
              </a:rPr>
              <a:t>-glucose</a:t>
            </a:r>
            <a:endParaRPr lang="el-GR" altLang="en-US" sz="1800">
              <a:latin typeface="Arial" pitchFamily="34" charset="0"/>
              <a:cs typeface="Arial" pitchFamily="34" charset="0"/>
            </a:endParaRPr>
          </a:p>
        </p:txBody>
      </p:sp>
      <p:sp>
        <p:nvSpPr>
          <p:cNvPr id="39955" name="TextBox 1"/>
          <p:cNvSpPr txBox="1">
            <a:spLocks noChangeArrowheads="1"/>
          </p:cNvSpPr>
          <p:nvPr/>
        </p:nvSpPr>
        <p:spPr bwMode="auto">
          <a:xfrm>
            <a:off x="7956550" y="4897438"/>
            <a:ext cx="9191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1600">
                <a:latin typeface="Arial" pitchFamily="34" charset="0"/>
              </a:rPr>
              <a:t>+    H</a:t>
            </a:r>
            <a:r>
              <a:rPr lang="en-US" altLang="en-US" sz="1600" baseline="-25000">
                <a:latin typeface="Arial" pitchFamily="34" charset="0"/>
              </a:rPr>
              <a:t>2</a:t>
            </a:r>
            <a:r>
              <a:rPr lang="en-US" altLang="en-US" sz="1600">
                <a:latin typeface="Arial" pitchFamily="34" charset="0"/>
              </a:rPr>
              <a:t>O</a:t>
            </a:r>
          </a:p>
        </p:txBody>
      </p:sp>
    </p:spTree>
    <p:extLst>
      <p:ext uri="{BB962C8B-B14F-4D97-AF65-F5344CB8AC3E}">
        <p14:creationId xmlns:p14="http://schemas.microsoft.com/office/powerpoint/2010/main" val="1299321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250825" y="620713"/>
            <a:ext cx="8856663"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pPr>
            <a:r>
              <a:rPr lang="en-US" altLang="en-US" sz="2400" b="1" dirty="0">
                <a:solidFill>
                  <a:srgbClr val="0000FF"/>
                </a:solidFill>
                <a:cs typeface="Arial" pitchFamily="34" charset="0"/>
              </a:rPr>
              <a:t>Lactose:</a:t>
            </a:r>
          </a:p>
          <a:p>
            <a:pPr marL="342900" indent="-342900">
              <a:lnSpc>
                <a:spcPct val="90000"/>
              </a:lnSpc>
              <a:spcBef>
                <a:spcPct val="20000"/>
              </a:spcBef>
            </a:pPr>
            <a:endParaRPr lang="en-US" altLang="en-US" sz="800" dirty="0">
              <a:solidFill>
                <a:srgbClr val="CC3300"/>
              </a:solidFill>
              <a:cs typeface="Arial" pitchFamily="34" charset="0"/>
            </a:endParaRPr>
          </a:p>
          <a:p>
            <a:pPr marL="342900" indent="-342900">
              <a:lnSpc>
                <a:spcPct val="90000"/>
              </a:lnSpc>
              <a:spcBef>
                <a:spcPct val="20000"/>
              </a:spcBef>
              <a:buClr>
                <a:schemeClr val="bg2"/>
              </a:buClr>
              <a:buFontTx/>
              <a:buChar char="•"/>
            </a:pPr>
            <a:r>
              <a:rPr lang="en-US" altLang="en-US" dirty="0">
                <a:cs typeface="Arial" pitchFamily="34" charset="0"/>
              </a:rPr>
              <a:t>Is a disaccharide of </a:t>
            </a:r>
            <a:r>
              <a:rPr lang="en-US" altLang="en-US" dirty="0" err="1">
                <a:cs typeface="Arial" pitchFamily="34" charset="0"/>
              </a:rPr>
              <a:t>galactose</a:t>
            </a:r>
            <a:r>
              <a:rPr lang="en-US" altLang="en-US" dirty="0">
                <a:cs typeface="Arial" pitchFamily="34" charset="0"/>
              </a:rPr>
              <a:t> and glucose.</a:t>
            </a:r>
          </a:p>
          <a:p>
            <a:pPr marL="342900" indent="-342900">
              <a:lnSpc>
                <a:spcPct val="90000"/>
              </a:lnSpc>
              <a:spcBef>
                <a:spcPct val="20000"/>
              </a:spcBef>
              <a:buClr>
                <a:schemeClr val="bg2"/>
              </a:buClr>
              <a:buFontTx/>
              <a:buChar char="•"/>
            </a:pPr>
            <a:r>
              <a:rPr lang="en-US" altLang="en-US" dirty="0">
                <a:cs typeface="Arial" pitchFamily="34" charset="0"/>
              </a:rPr>
              <a:t>Has a </a:t>
            </a:r>
            <a:r>
              <a:rPr lang="el-GR" altLang="en-US" i="1" dirty="0">
                <a:solidFill>
                  <a:srgbClr val="CC3300"/>
                </a:solidFill>
                <a:cs typeface="Arial" pitchFamily="34" charset="0"/>
              </a:rPr>
              <a:t>β</a:t>
            </a:r>
            <a:r>
              <a:rPr lang="en-US" altLang="en-US" dirty="0">
                <a:solidFill>
                  <a:srgbClr val="CC3300"/>
                </a:solidFill>
                <a:cs typeface="Arial" pitchFamily="34" charset="0"/>
              </a:rPr>
              <a:t> -1,4-glycosidic</a:t>
            </a:r>
            <a:r>
              <a:rPr lang="en-US" altLang="en-US" dirty="0">
                <a:cs typeface="Arial" pitchFamily="34" charset="0"/>
              </a:rPr>
              <a:t> </a:t>
            </a:r>
            <a:r>
              <a:rPr lang="en-US" altLang="en-US" dirty="0">
                <a:solidFill>
                  <a:srgbClr val="CC3300"/>
                </a:solidFill>
                <a:cs typeface="Arial" pitchFamily="34" charset="0"/>
              </a:rPr>
              <a:t>bond</a:t>
            </a:r>
            <a:r>
              <a:rPr lang="en-US" altLang="en-US" dirty="0">
                <a:cs typeface="Arial" pitchFamily="34" charset="0"/>
              </a:rPr>
              <a:t> (</a:t>
            </a:r>
            <a:r>
              <a:rPr lang="en-US" altLang="en-US" sz="1800" dirty="0">
                <a:cs typeface="Arial" pitchFamily="34" charset="0"/>
              </a:rPr>
              <a:t>between </a:t>
            </a:r>
            <a:r>
              <a:rPr lang="el-GR" altLang="en-US" sz="1800" i="1" dirty="0">
                <a:solidFill>
                  <a:srgbClr val="CC3300"/>
                </a:solidFill>
                <a:cs typeface="Arial" pitchFamily="34" charset="0"/>
              </a:rPr>
              <a:t>β</a:t>
            </a:r>
            <a:r>
              <a:rPr lang="en-US" altLang="en-US" sz="1800" i="1" dirty="0">
                <a:solidFill>
                  <a:srgbClr val="CC3300"/>
                </a:solidFill>
                <a:cs typeface="Arial" pitchFamily="34" charset="0"/>
              </a:rPr>
              <a:t>-</a:t>
            </a:r>
            <a:r>
              <a:rPr lang="en-US" altLang="en-US" sz="1800" dirty="0" err="1">
                <a:solidFill>
                  <a:srgbClr val="CC3300"/>
                </a:solidFill>
                <a:cs typeface="Arial" pitchFamily="34" charset="0"/>
              </a:rPr>
              <a:t>galactose</a:t>
            </a:r>
            <a:r>
              <a:rPr lang="en-US" altLang="en-US" sz="1800" dirty="0">
                <a:cs typeface="Arial" pitchFamily="34" charset="0"/>
              </a:rPr>
              <a:t> </a:t>
            </a:r>
            <a:r>
              <a:rPr lang="fr-FR" altLang="en-US" sz="1800" dirty="0">
                <a:latin typeface="Times New Roman" pitchFamily="18" charset="0"/>
                <a:cs typeface="Times New Roman" pitchFamily="18" charset="0"/>
              </a:rPr>
              <a:t>and</a:t>
            </a:r>
            <a:r>
              <a:rPr lang="en-US" altLang="en-US" sz="1800" dirty="0">
                <a:cs typeface="Arial" pitchFamily="34" charset="0"/>
              </a:rPr>
              <a:t> </a:t>
            </a:r>
            <a:r>
              <a:rPr lang="el-GR" altLang="en-US" sz="1800" dirty="0">
                <a:solidFill>
                  <a:srgbClr val="CC3300"/>
                </a:solidFill>
                <a:latin typeface="Times New Roman" pitchFamily="18" charset="0"/>
                <a:cs typeface="Times New Roman" pitchFamily="18" charset="0"/>
              </a:rPr>
              <a:t>α</a:t>
            </a:r>
            <a:r>
              <a:rPr lang="fr-FR" altLang="en-US" sz="1800" dirty="0">
                <a:solidFill>
                  <a:srgbClr val="CC3300"/>
                </a:solidFill>
                <a:latin typeface="Times New Roman" pitchFamily="18" charset="0"/>
                <a:cs typeface="Times New Roman" pitchFamily="18" charset="0"/>
              </a:rPr>
              <a:t>-</a:t>
            </a:r>
            <a:r>
              <a:rPr lang="fr-FR" altLang="en-US" sz="1800" dirty="0" err="1">
                <a:solidFill>
                  <a:srgbClr val="CC3300"/>
                </a:solidFill>
                <a:cs typeface="Arial" pitchFamily="34" charset="0"/>
              </a:rPr>
              <a:t>gulcose</a:t>
            </a:r>
            <a:r>
              <a:rPr lang="en-US" altLang="en-US" sz="1800" dirty="0">
                <a:cs typeface="Arial" pitchFamily="34" charset="0"/>
              </a:rPr>
              <a:t>).</a:t>
            </a:r>
            <a:endParaRPr lang="el-GR" altLang="en-US" sz="1800" dirty="0">
              <a:cs typeface="Arial" pitchFamily="34" charset="0"/>
            </a:endParaRPr>
          </a:p>
          <a:p>
            <a:pPr marL="342900" indent="-342900">
              <a:lnSpc>
                <a:spcPct val="90000"/>
              </a:lnSpc>
              <a:spcBef>
                <a:spcPct val="20000"/>
              </a:spcBef>
              <a:buClr>
                <a:schemeClr val="bg2"/>
              </a:buClr>
              <a:buFontTx/>
              <a:buChar char="•"/>
            </a:pPr>
            <a:r>
              <a:rPr lang="en-US" altLang="en-US" dirty="0">
                <a:cs typeface="Arial" pitchFamily="34" charset="0"/>
              </a:rPr>
              <a:t>Is found in milk and milk products </a:t>
            </a:r>
            <a:r>
              <a:rPr lang="en-US" altLang="en-US" sz="1800" dirty="0">
                <a:cs typeface="Arial" pitchFamily="34" charset="0"/>
              </a:rPr>
              <a:t>(almost no sweet)</a:t>
            </a:r>
            <a:r>
              <a:rPr lang="en-US" altLang="en-US" dirty="0">
                <a:cs typeface="Arial" pitchFamily="34" charset="0"/>
              </a:rPr>
              <a:t>.</a:t>
            </a:r>
          </a:p>
          <a:p>
            <a:pPr marL="342900" indent="-342900">
              <a:lnSpc>
                <a:spcPct val="80000"/>
              </a:lnSpc>
              <a:spcBef>
                <a:spcPct val="20000"/>
              </a:spcBef>
              <a:buClr>
                <a:schemeClr val="bg2"/>
              </a:buClr>
              <a:buFontTx/>
              <a:buChar char="•"/>
            </a:pPr>
            <a:r>
              <a:rPr lang="en-US" altLang="en-US" dirty="0">
                <a:cs typeface="Arial" pitchFamily="34" charset="0"/>
                <a:sym typeface="Symbol" pitchFamily="18" charset="2"/>
              </a:rPr>
              <a:t>Is a reducing sugar</a:t>
            </a:r>
            <a:r>
              <a:rPr lang="en-US" altLang="en-US" sz="2000" dirty="0">
                <a:cs typeface="Arial" pitchFamily="34" charset="0"/>
                <a:sym typeface="Symbol" pitchFamily="18" charset="2"/>
              </a:rPr>
              <a:t> </a:t>
            </a:r>
            <a:r>
              <a:rPr lang="en-US" altLang="en-US" sz="1800" dirty="0">
                <a:cs typeface="Arial" pitchFamily="34" charset="0"/>
                <a:sym typeface="Symbol" pitchFamily="18" charset="2"/>
              </a:rPr>
              <a:t>(carbon 1 can open to give a free aldehyde to oxidize).</a:t>
            </a:r>
          </a:p>
          <a:p>
            <a:pPr marL="342900" indent="-342900">
              <a:lnSpc>
                <a:spcPct val="90000"/>
              </a:lnSpc>
              <a:spcBef>
                <a:spcPct val="20000"/>
              </a:spcBef>
              <a:buFontTx/>
              <a:buChar char="•"/>
            </a:pPr>
            <a:endParaRPr lang="en-US" altLang="en-US" dirty="0">
              <a:cs typeface="Arial" pitchFamily="34" charset="0"/>
            </a:endParaRPr>
          </a:p>
          <a:p>
            <a:pPr marL="342900" indent="-342900">
              <a:lnSpc>
                <a:spcPct val="90000"/>
              </a:lnSpc>
              <a:spcBef>
                <a:spcPct val="20000"/>
              </a:spcBef>
              <a:buFontTx/>
              <a:buChar char="•"/>
            </a:pPr>
            <a:endParaRPr lang="en-US" altLang="en-US" dirty="0">
              <a:latin typeface="Times New Roman" pitchFamily="18" charset="0"/>
            </a:endParaRPr>
          </a:p>
          <a:p>
            <a:pPr marL="342900" indent="-342900">
              <a:lnSpc>
                <a:spcPct val="90000"/>
              </a:lnSpc>
              <a:spcBef>
                <a:spcPct val="20000"/>
              </a:spcBef>
              <a:buFontTx/>
              <a:buChar char="•"/>
            </a:pPr>
            <a:endParaRPr lang="en-US" altLang="en-US" dirty="0">
              <a:latin typeface="Times New Roman" pitchFamily="18" charset="0"/>
            </a:endParaRPr>
          </a:p>
          <a:p>
            <a:pPr marL="342900" indent="-342900">
              <a:lnSpc>
                <a:spcPct val="90000"/>
              </a:lnSpc>
              <a:spcBef>
                <a:spcPct val="20000"/>
              </a:spcBef>
              <a:buFontTx/>
              <a:buChar char="•"/>
            </a:pPr>
            <a:endParaRPr lang="en-US" altLang="en-US" dirty="0">
              <a:latin typeface="Times New Roman" pitchFamily="18" charset="0"/>
            </a:endParaRPr>
          </a:p>
          <a:p>
            <a:pPr marL="342900" indent="-342900">
              <a:lnSpc>
                <a:spcPct val="90000"/>
              </a:lnSpc>
              <a:spcBef>
                <a:spcPct val="20000"/>
              </a:spcBef>
              <a:buFontTx/>
              <a:buChar char="•"/>
            </a:pPr>
            <a:endParaRPr lang="en-US" altLang="en-US" dirty="0">
              <a:latin typeface="Times New Roman" pitchFamily="18" charset="0"/>
            </a:endParaRPr>
          </a:p>
          <a:p>
            <a:pPr marL="342900" indent="-342900">
              <a:lnSpc>
                <a:spcPct val="90000"/>
              </a:lnSpc>
              <a:spcBef>
                <a:spcPct val="20000"/>
              </a:spcBef>
              <a:buFontTx/>
              <a:buChar char="•"/>
            </a:pPr>
            <a:endParaRPr lang="en-US" altLang="en-US" dirty="0">
              <a:latin typeface="Times New Roman" pitchFamily="18" charset="0"/>
            </a:endParaRPr>
          </a:p>
          <a:p>
            <a:pPr marL="342900" indent="-342900">
              <a:lnSpc>
                <a:spcPct val="90000"/>
              </a:lnSpc>
              <a:spcBef>
                <a:spcPct val="20000"/>
              </a:spcBef>
            </a:pPr>
            <a:endParaRPr lang="en-US" altLang="en-US" sz="2500" b="1" dirty="0">
              <a:solidFill>
                <a:srgbClr val="00FF99"/>
              </a:solidFill>
              <a:latin typeface="Times New Roman" pitchFamily="18" charset="0"/>
              <a:cs typeface="Arial" pitchFamily="34" charset="0"/>
              <a:sym typeface="Symbol" pitchFamily="18" charset="2"/>
            </a:endParaRPr>
          </a:p>
        </p:txBody>
      </p:sp>
      <p:sp>
        <p:nvSpPr>
          <p:cNvPr id="40963" name="Line 5"/>
          <p:cNvSpPr>
            <a:spLocks noChangeShapeType="1"/>
          </p:cNvSpPr>
          <p:nvPr/>
        </p:nvSpPr>
        <p:spPr bwMode="auto">
          <a:xfrm flipV="1">
            <a:off x="7467600" y="3657600"/>
            <a:ext cx="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40964" name="Picture 6"/>
          <p:cNvPicPr>
            <a:picLocks noChangeAspect="1" noChangeArrowheads="1"/>
          </p:cNvPicPr>
          <p:nvPr/>
        </p:nvPicPr>
        <p:blipFill>
          <a:blip r:embed="rId2">
            <a:extLst>
              <a:ext uri="{28A0092B-C50C-407E-A947-70E740481C1C}">
                <a14:useLocalDpi xmlns:a14="http://schemas.microsoft.com/office/drawing/2010/main" val="0"/>
              </a:ext>
            </a:extLst>
          </a:blip>
          <a:srcRect b="4335"/>
          <a:stretch>
            <a:fillRect/>
          </a:stretch>
        </p:blipFill>
        <p:spPr bwMode="auto">
          <a:xfrm>
            <a:off x="323850" y="3409950"/>
            <a:ext cx="8054975" cy="318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5" name="Text Box 7"/>
          <p:cNvSpPr txBox="1">
            <a:spLocks noChangeArrowheads="1"/>
          </p:cNvSpPr>
          <p:nvPr/>
        </p:nvSpPr>
        <p:spPr bwMode="auto">
          <a:xfrm>
            <a:off x="8001000" y="3429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0" hangingPunct="0">
              <a:spcBef>
                <a:spcPct val="50000"/>
              </a:spcBef>
            </a:pPr>
            <a:endParaRPr lang="fr-FR" altLang="en-US" sz="1800">
              <a:latin typeface="Arial" pitchFamily="34" charset="0"/>
            </a:endParaRPr>
          </a:p>
        </p:txBody>
      </p:sp>
      <p:sp>
        <p:nvSpPr>
          <p:cNvPr id="40967" name="Text Box 9"/>
          <p:cNvSpPr txBox="1">
            <a:spLocks noChangeArrowheads="1"/>
          </p:cNvSpPr>
          <p:nvPr/>
        </p:nvSpPr>
        <p:spPr bwMode="auto">
          <a:xfrm>
            <a:off x="3378200" y="115888"/>
            <a:ext cx="22733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a:solidFill>
                  <a:schemeClr val="accent2"/>
                </a:solidFill>
                <a:latin typeface="Arial" pitchFamily="34" charset="0"/>
              </a:rPr>
              <a:t>Disaccharides</a:t>
            </a:r>
          </a:p>
        </p:txBody>
      </p:sp>
      <p:pic>
        <p:nvPicPr>
          <p:cNvPr id="40968" name="Picture 10"/>
          <p:cNvPicPr>
            <a:picLocks noChangeAspect="1" noChangeArrowheads="1"/>
          </p:cNvPicPr>
          <p:nvPr/>
        </p:nvPicPr>
        <p:blipFill>
          <a:blip r:embed="rId3">
            <a:extLst>
              <a:ext uri="{28A0092B-C50C-407E-A947-70E740481C1C}">
                <a14:useLocalDpi xmlns:a14="http://schemas.microsoft.com/office/drawing/2010/main" val="0"/>
              </a:ext>
            </a:extLst>
          </a:blip>
          <a:srcRect l="59851" t="39264" r="36099" b="48961"/>
          <a:stretch>
            <a:fillRect/>
          </a:stretch>
        </p:blipFill>
        <p:spPr bwMode="auto">
          <a:xfrm>
            <a:off x="6948488" y="5465763"/>
            <a:ext cx="287337"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9" name="Rectangle 11"/>
          <p:cNvSpPr>
            <a:spLocks noChangeArrowheads="1"/>
          </p:cNvSpPr>
          <p:nvPr/>
        </p:nvSpPr>
        <p:spPr bwMode="auto">
          <a:xfrm>
            <a:off x="6227763" y="5805488"/>
            <a:ext cx="936625" cy="57626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40970" name="Text Box 12"/>
          <p:cNvSpPr txBox="1">
            <a:spLocks noChangeArrowheads="1"/>
          </p:cNvSpPr>
          <p:nvPr/>
        </p:nvSpPr>
        <p:spPr bwMode="auto">
          <a:xfrm>
            <a:off x="6084888" y="6157913"/>
            <a:ext cx="9925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fr-FR" altLang="en-US" sz="1800" dirty="0">
                <a:solidFill>
                  <a:schemeClr val="accent2"/>
                </a:solidFill>
                <a:latin typeface="Arial" pitchFamily="34" charset="0"/>
                <a:sym typeface="Symbol" pitchFamily="18" charset="2"/>
              </a:rPr>
              <a:t>L</a:t>
            </a:r>
            <a:r>
              <a:rPr lang="fr-FR" altLang="en-US" sz="1800" dirty="0" smtClean="0">
                <a:solidFill>
                  <a:schemeClr val="accent2"/>
                </a:solidFill>
                <a:latin typeface="Arial" pitchFamily="34" charset="0"/>
              </a:rPr>
              <a:t>actose</a:t>
            </a:r>
            <a:endParaRPr lang="fr-FR" altLang="en-US" sz="1800" dirty="0">
              <a:solidFill>
                <a:schemeClr val="accent2"/>
              </a:solidFill>
              <a:latin typeface="Arial" pitchFamily="34" charset="0"/>
            </a:endParaRPr>
          </a:p>
        </p:txBody>
      </p:sp>
    </p:spTree>
    <p:extLst>
      <p:ext uri="{BB962C8B-B14F-4D97-AF65-F5344CB8AC3E}">
        <p14:creationId xmlns:p14="http://schemas.microsoft.com/office/powerpoint/2010/main" val="4115635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78" y="1207393"/>
            <a:ext cx="8556285" cy="4784920"/>
          </a:xfrm>
          <a:prstGeom prst="rect">
            <a:avLst/>
          </a:prstGeom>
        </p:spPr>
      </p:pic>
      <p:sp>
        <p:nvSpPr>
          <p:cNvPr id="4" name="TextBox 3"/>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latin typeface="Comic Sans MS" pitchFamily="66" charset="0"/>
              </a:rPr>
              <a:t>Food is composed of 4 major biomolecules</a:t>
            </a:r>
            <a:endParaRPr lang="en-US" sz="3200" b="1" dirty="0">
              <a:solidFill>
                <a:srgbClr val="0000FF"/>
              </a:solidFill>
              <a:latin typeface="Comic Sans MS" pitchFamily="66" charset="0"/>
            </a:endParaRPr>
          </a:p>
        </p:txBody>
      </p:sp>
    </p:spTree>
    <p:extLst>
      <p:ext uri="{BB962C8B-B14F-4D97-AF65-F5344CB8AC3E}">
        <p14:creationId xmlns:p14="http://schemas.microsoft.com/office/powerpoint/2010/main" val="2650902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ChangeArrowheads="1"/>
          </p:cNvSpPr>
          <p:nvPr/>
        </p:nvSpPr>
        <p:spPr bwMode="auto">
          <a:xfrm>
            <a:off x="101601" y="476250"/>
            <a:ext cx="8091488" cy="266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5000"/>
              </a:lnSpc>
              <a:spcBef>
                <a:spcPct val="10000"/>
              </a:spcBef>
              <a:spcAft>
                <a:spcPct val="10000"/>
              </a:spcAft>
              <a:buClr>
                <a:schemeClr val="tx1"/>
              </a:buClr>
              <a:buFont typeface="Arial" pitchFamily="34" charset="0"/>
              <a:buChar char="•"/>
            </a:pPr>
            <a:r>
              <a:rPr lang="en-US" altLang="en-US" sz="2400" b="1" dirty="0">
                <a:solidFill>
                  <a:srgbClr val="0000FF"/>
                </a:solidFill>
                <a:cs typeface="Arial" pitchFamily="34" charset="0"/>
              </a:rPr>
              <a:t>Sucrose:</a:t>
            </a:r>
          </a:p>
          <a:p>
            <a:pPr marL="342900" indent="-342900">
              <a:lnSpc>
                <a:spcPct val="95000"/>
              </a:lnSpc>
              <a:spcBef>
                <a:spcPct val="10000"/>
              </a:spcBef>
              <a:spcAft>
                <a:spcPct val="10000"/>
              </a:spcAft>
              <a:buClr>
                <a:schemeClr val="tx1"/>
              </a:buClr>
              <a:buFont typeface="Arial" pitchFamily="34" charset="0"/>
              <a:buChar char="•"/>
            </a:pPr>
            <a:endParaRPr lang="en-US" altLang="en-US" sz="800" dirty="0">
              <a:solidFill>
                <a:srgbClr val="CC3300"/>
              </a:solidFill>
              <a:cs typeface="Arial" pitchFamily="34" charset="0"/>
            </a:endParaRPr>
          </a:p>
          <a:p>
            <a:pPr marL="342900" indent="-342900">
              <a:lnSpc>
                <a:spcPct val="95000"/>
              </a:lnSpc>
              <a:spcBef>
                <a:spcPct val="10000"/>
              </a:spcBef>
              <a:spcAft>
                <a:spcPct val="10000"/>
              </a:spcAft>
              <a:buClr>
                <a:schemeClr val="tx1"/>
              </a:buClr>
              <a:buFontTx/>
              <a:buChar char="•"/>
            </a:pPr>
            <a:r>
              <a:rPr lang="en-US" altLang="en-US" dirty="0">
                <a:cs typeface="Arial" pitchFamily="34" charset="0"/>
              </a:rPr>
              <a:t>Is found in table sugar </a:t>
            </a:r>
            <a:r>
              <a:rPr lang="en-US" altLang="en-US" sz="1800" dirty="0">
                <a:cs typeface="Arial" pitchFamily="34" charset="0"/>
              </a:rPr>
              <a:t>(obtained from sugar cane and sugar beets).</a:t>
            </a:r>
          </a:p>
          <a:p>
            <a:pPr marL="342900" indent="-342900">
              <a:lnSpc>
                <a:spcPct val="95000"/>
              </a:lnSpc>
              <a:spcBef>
                <a:spcPct val="10000"/>
              </a:spcBef>
              <a:spcAft>
                <a:spcPct val="10000"/>
              </a:spcAft>
              <a:buClr>
                <a:schemeClr val="tx1"/>
              </a:buClr>
              <a:buFontTx/>
              <a:buChar char="•"/>
            </a:pPr>
            <a:r>
              <a:rPr lang="en-US" altLang="en-US" dirty="0">
                <a:cs typeface="Arial" pitchFamily="34" charset="0"/>
              </a:rPr>
              <a:t>Consists of glucose and fructose.</a:t>
            </a:r>
          </a:p>
          <a:p>
            <a:pPr marL="342900" indent="-342900">
              <a:lnSpc>
                <a:spcPct val="95000"/>
              </a:lnSpc>
              <a:spcBef>
                <a:spcPct val="10000"/>
              </a:spcBef>
              <a:spcAft>
                <a:spcPct val="10000"/>
              </a:spcAft>
              <a:buClr>
                <a:schemeClr val="tx1"/>
              </a:buClr>
              <a:buFontTx/>
              <a:buChar char="•"/>
            </a:pPr>
            <a:r>
              <a:rPr lang="en-US" altLang="en-US" dirty="0">
                <a:cs typeface="Arial" pitchFamily="34" charset="0"/>
              </a:rPr>
              <a:t>Has an </a:t>
            </a:r>
            <a:r>
              <a:rPr lang="el-GR" altLang="en-US" i="1" dirty="0">
                <a:solidFill>
                  <a:srgbClr val="CC3300"/>
                </a:solidFill>
                <a:cs typeface="Arial" pitchFamily="34" charset="0"/>
              </a:rPr>
              <a:t>α</a:t>
            </a:r>
            <a:r>
              <a:rPr lang="en-US" altLang="en-US" i="1" dirty="0">
                <a:solidFill>
                  <a:srgbClr val="CC3300"/>
                </a:solidFill>
                <a:cs typeface="Arial" pitchFamily="34" charset="0"/>
              </a:rPr>
              <a:t>,</a:t>
            </a:r>
            <a:r>
              <a:rPr lang="el-GR" altLang="en-US" i="1" dirty="0">
                <a:solidFill>
                  <a:srgbClr val="CC3300"/>
                </a:solidFill>
                <a:cs typeface="Arial" pitchFamily="34" charset="0"/>
              </a:rPr>
              <a:t>β</a:t>
            </a:r>
            <a:r>
              <a:rPr lang="en-US" altLang="en-US" dirty="0">
                <a:solidFill>
                  <a:srgbClr val="CC3300"/>
                </a:solidFill>
                <a:cs typeface="Arial" pitchFamily="34" charset="0"/>
              </a:rPr>
              <a:t>-1,2-glycosidic bond</a:t>
            </a:r>
            <a:r>
              <a:rPr lang="en-US" altLang="en-US" dirty="0">
                <a:cs typeface="Arial" pitchFamily="34" charset="0"/>
              </a:rPr>
              <a:t> </a:t>
            </a:r>
            <a:r>
              <a:rPr lang="en-US" altLang="en-US" sz="1800" dirty="0">
                <a:cs typeface="Arial" pitchFamily="34" charset="0"/>
              </a:rPr>
              <a:t>(between </a:t>
            </a:r>
            <a:r>
              <a:rPr lang="el-GR" altLang="en-US" sz="1800" dirty="0">
                <a:solidFill>
                  <a:srgbClr val="CC3300"/>
                </a:solidFill>
                <a:latin typeface="Times New Roman" pitchFamily="18" charset="0"/>
                <a:cs typeface="Times New Roman" pitchFamily="18" charset="0"/>
              </a:rPr>
              <a:t>α</a:t>
            </a:r>
            <a:r>
              <a:rPr lang="en-US" altLang="en-US" sz="1800" dirty="0">
                <a:solidFill>
                  <a:srgbClr val="CC3300"/>
                </a:solidFill>
                <a:cs typeface="Arial" pitchFamily="34" charset="0"/>
              </a:rPr>
              <a:t>-glucose</a:t>
            </a:r>
            <a:r>
              <a:rPr lang="en-US" altLang="en-US" sz="1800" dirty="0">
                <a:cs typeface="Arial" pitchFamily="34" charset="0"/>
              </a:rPr>
              <a:t> and </a:t>
            </a:r>
            <a:r>
              <a:rPr lang="en-US" altLang="en-US" sz="1800" dirty="0">
                <a:solidFill>
                  <a:srgbClr val="CC3300"/>
                </a:solidFill>
                <a:cs typeface="Arial" pitchFamily="34" charset="0"/>
                <a:sym typeface="Symbol" pitchFamily="18" charset="2"/>
              </a:rPr>
              <a:t></a:t>
            </a:r>
            <a:r>
              <a:rPr lang="en-US" altLang="en-US" sz="1800" dirty="0">
                <a:solidFill>
                  <a:srgbClr val="CC3300"/>
                </a:solidFill>
                <a:cs typeface="Arial" pitchFamily="34" charset="0"/>
              </a:rPr>
              <a:t>-fructose</a:t>
            </a:r>
            <a:r>
              <a:rPr lang="en-US" altLang="en-US" sz="1800" dirty="0">
                <a:cs typeface="Arial" pitchFamily="34" charset="0"/>
              </a:rPr>
              <a:t>).</a:t>
            </a:r>
          </a:p>
          <a:p>
            <a:pPr marL="342900" indent="-342900">
              <a:lnSpc>
                <a:spcPct val="95000"/>
              </a:lnSpc>
              <a:spcBef>
                <a:spcPct val="10000"/>
              </a:spcBef>
              <a:spcAft>
                <a:spcPct val="10000"/>
              </a:spcAft>
              <a:buClr>
                <a:schemeClr val="tx1"/>
              </a:buClr>
              <a:buFontTx/>
              <a:buChar char="•"/>
            </a:pPr>
            <a:r>
              <a:rPr lang="en-US" altLang="en-US" dirty="0">
                <a:cs typeface="Arial" pitchFamily="34" charset="0"/>
                <a:sym typeface="Symbol" pitchFamily="18" charset="2"/>
              </a:rPr>
              <a:t>Is </a:t>
            </a:r>
            <a:r>
              <a:rPr lang="en-US" altLang="en-US" b="1" dirty="0">
                <a:cs typeface="Arial" pitchFamily="34" charset="0"/>
                <a:sym typeface="Symbol" pitchFamily="18" charset="2"/>
              </a:rPr>
              <a:t>not a reducing sugar</a:t>
            </a:r>
            <a:r>
              <a:rPr lang="en-US" altLang="en-US" sz="2000" b="1" dirty="0">
                <a:cs typeface="Arial" pitchFamily="34" charset="0"/>
                <a:sym typeface="Symbol" pitchFamily="18" charset="2"/>
              </a:rPr>
              <a:t> </a:t>
            </a:r>
            <a:r>
              <a:rPr lang="en-US" altLang="en-US" sz="1800" dirty="0">
                <a:cs typeface="Arial" pitchFamily="34" charset="0"/>
                <a:sym typeface="Symbol" pitchFamily="18" charset="2"/>
              </a:rPr>
              <a:t>(carbon 1 cannot open to give a free </a:t>
            </a:r>
            <a:r>
              <a:rPr lang="en-US" altLang="en-US" sz="1800" dirty="0" smtClean="0">
                <a:cs typeface="Arial" pitchFamily="34" charset="0"/>
                <a:sym typeface="Symbol" pitchFamily="18" charset="2"/>
              </a:rPr>
              <a:t>aldehyde to </a:t>
            </a:r>
            <a:r>
              <a:rPr lang="en-US" altLang="en-US" sz="1800" dirty="0">
                <a:cs typeface="Arial" pitchFamily="34" charset="0"/>
                <a:sym typeface="Symbol" pitchFamily="18" charset="2"/>
              </a:rPr>
              <a:t>oxidize).</a:t>
            </a:r>
            <a:endParaRPr lang="en-US" altLang="en-US" sz="2500" b="1" dirty="0">
              <a:solidFill>
                <a:srgbClr val="00FF99"/>
              </a:solidFill>
              <a:latin typeface="Times New Roman" pitchFamily="18" charset="0"/>
              <a:cs typeface="Arial" pitchFamily="34" charset="0"/>
              <a:sym typeface="Symbol" pitchFamily="18" charset="2"/>
            </a:endParaRPr>
          </a:p>
        </p:txBody>
      </p:sp>
      <p:sp>
        <p:nvSpPr>
          <p:cNvPr id="41987" name="Text Box 6"/>
          <p:cNvSpPr txBox="1">
            <a:spLocks noChangeArrowheads="1"/>
          </p:cNvSpPr>
          <p:nvPr/>
        </p:nvSpPr>
        <p:spPr bwMode="auto">
          <a:xfrm>
            <a:off x="3378200" y="44450"/>
            <a:ext cx="22733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a:solidFill>
                  <a:schemeClr val="accent2"/>
                </a:solidFill>
                <a:latin typeface="Arial" pitchFamily="34" charset="0"/>
              </a:rPr>
              <a:t>Disaccharides</a:t>
            </a:r>
          </a:p>
        </p:txBody>
      </p:sp>
      <p:grpSp>
        <p:nvGrpSpPr>
          <p:cNvPr id="41988" name="Group 11"/>
          <p:cNvGrpSpPr>
            <a:grpSpLocks/>
          </p:cNvGrpSpPr>
          <p:nvPr/>
        </p:nvGrpSpPr>
        <p:grpSpPr bwMode="auto">
          <a:xfrm>
            <a:off x="1074738" y="3284538"/>
            <a:ext cx="7097712" cy="3449637"/>
            <a:chOff x="677" y="2069"/>
            <a:chExt cx="4471" cy="2173"/>
          </a:xfrm>
        </p:grpSpPr>
        <p:pic>
          <p:nvPicPr>
            <p:cNvPr id="41992" name="Picture 4"/>
            <p:cNvPicPr>
              <a:picLocks noChangeAspect="1" noChangeArrowheads="1"/>
            </p:cNvPicPr>
            <p:nvPr/>
          </p:nvPicPr>
          <p:blipFill>
            <a:blip r:embed="rId2">
              <a:extLst>
                <a:ext uri="{28A0092B-C50C-407E-A947-70E740481C1C}">
                  <a14:useLocalDpi xmlns:a14="http://schemas.microsoft.com/office/drawing/2010/main" val="0"/>
                </a:ext>
              </a:extLst>
            </a:blip>
            <a:srcRect b="5931"/>
            <a:stretch>
              <a:fillRect/>
            </a:stretch>
          </p:blipFill>
          <p:spPr bwMode="auto">
            <a:xfrm>
              <a:off x="677" y="2069"/>
              <a:ext cx="4471" cy="2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3" name="Picture 9"/>
            <p:cNvPicPr>
              <a:picLocks noChangeAspect="1" noChangeArrowheads="1"/>
            </p:cNvPicPr>
            <p:nvPr/>
          </p:nvPicPr>
          <p:blipFill>
            <a:blip r:embed="rId2">
              <a:extLst>
                <a:ext uri="{28A0092B-C50C-407E-A947-70E740481C1C}">
                  <a14:useLocalDpi xmlns:a14="http://schemas.microsoft.com/office/drawing/2010/main" val="0"/>
                </a:ext>
              </a:extLst>
            </a:blip>
            <a:srcRect l="54642" t="6233" r="38918" b="84850"/>
            <a:stretch>
              <a:fillRect/>
            </a:stretch>
          </p:blipFill>
          <p:spPr bwMode="auto">
            <a:xfrm>
              <a:off x="3144" y="2601"/>
              <a:ext cx="264"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94" name="Rectangle 10"/>
            <p:cNvSpPr>
              <a:spLocks noChangeArrowheads="1"/>
            </p:cNvSpPr>
            <p:nvPr/>
          </p:nvSpPr>
          <p:spPr bwMode="auto">
            <a:xfrm>
              <a:off x="3160" y="2216"/>
              <a:ext cx="240" cy="19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sp>
        <p:nvSpPr>
          <p:cNvPr id="3" name="Rectangle 2"/>
          <p:cNvSpPr/>
          <p:nvPr/>
        </p:nvSpPr>
        <p:spPr>
          <a:xfrm>
            <a:off x="6732588" y="3970338"/>
            <a:ext cx="1727200" cy="346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7308850" y="4286250"/>
            <a:ext cx="711200" cy="346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991" name="TextBox 1"/>
          <p:cNvSpPr txBox="1">
            <a:spLocks noChangeArrowheads="1"/>
          </p:cNvSpPr>
          <p:nvPr/>
        </p:nvSpPr>
        <p:spPr bwMode="auto">
          <a:xfrm>
            <a:off x="6800850" y="3997325"/>
            <a:ext cx="1392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a:r>
              <a:rPr lang="el-GR" altLang="en-US" sz="1200" b="1">
                <a:solidFill>
                  <a:srgbClr val="FF00FF"/>
                </a:solidFill>
                <a:latin typeface="Arial" pitchFamily="34" charset="0"/>
              </a:rPr>
              <a:t>β</a:t>
            </a:r>
            <a:r>
              <a:rPr lang="en-US" altLang="en-US" sz="1200" b="1">
                <a:solidFill>
                  <a:srgbClr val="FF00FF"/>
                </a:solidFill>
                <a:latin typeface="Arial" pitchFamily="34" charset="0"/>
              </a:rPr>
              <a:t>-1,2-glycosidic </a:t>
            </a:r>
          </a:p>
          <a:p>
            <a:pPr algn="ctr"/>
            <a:r>
              <a:rPr lang="en-US" altLang="en-US" sz="1200" b="1">
                <a:solidFill>
                  <a:srgbClr val="FF00FF"/>
                </a:solidFill>
                <a:latin typeface="Arial" pitchFamily="34" charset="0"/>
              </a:rPr>
              <a:t>bond</a:t>
            </a:r>
          </a:p>
        </p:txBody>
      </p:sp>
    </p:spTree>
    <p:extLst>
      <p:ext uri="{BB962C8B-B14F-4D97-AF65-F5344CB8AC3E}">
        <p14:creationId xmlns:p14="http://schemas.microsoft.com/office/powerpoint/2010/main" val="35564260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ChangeArrowheads="1"/>
          </p:cNvSpPr>
          <p:nvPr/>
        </p:nvSpPr>
        <p:spPr bwMode="auto">
          <a:xfrm>
            <a:off x="171412" y="894102"/>
            <a:ext cx="7280908" cy="138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85750" indent="-285750">
              <a:spcBef>
                <a:spcPct val="20000"/>
              </a:spcBef>
              <a:buClr>
                <a:schemeClr val="tx1"/>
              </a:buClr>
              <a:buFont typeface="Arial" pitchFamily="34" charset="0"/>
              <a:buChar char="•"/>
            </a:pPr>
            <a:endParaRPr lang="en-US" altLang="en-US" dirty="0">
              <a:cs typeface="Arial" pitchFamily="34" charset="0"/>
            </a:endParaRPr>
          </a:p>
          <a:p>
            <a:pPr marL="285750" indent="-285750">
              <a:spcBef>
                <a:spcPct val="20000"/>
              </a:spcBef>
              <a:buClr>
                <a:schemeClr val="tx1"/>
              </a:buClr>
              <a:buFont typeface="Arial" pitchFamily="34" charset="0"/>
              <a:buChar char="•"/>
            </a:pPr>
            <a:r>
              <a:rPr lang="en-US" altLang="en-US" dirty="0">
                <a:cs typeface="Arial" pitchFamily="34" charset="0"/>
              </a:rPr>
              <a:t>Polymers of many </a:t>
            </a:r>
            <a:r>
              <a:rPr lang="en-US" altLang="en-US" dirty="0" err="1">
                <a:cs typeface="Arial" pitchFamily="34" charset="0"/>
              </a:rPr>
              <a:t>monosaccharides</a:t>
            </a:r>
            <a:r>
              <a:rPr lang="en-US" altLang="en-US" dirty="0">
                <a:cs typeface="Arial" pitchFamily="34" charset="0"/>
              </a:rPr>
              <a:t> units</a:t>
            </a:r>
            <a:r>
              <a:rPr lang="en-US" altLang="en-US" dirty="0" smtClean="0">
                <a:cs typeface="Arial" pitchFamily="34" charset="0"/>
              </a:rPr>
              <a:t>.</a:t>
            </a:r>
          </a:p>
          <a:p>
            <a:pPr marL="285750" indent="-285750">
              <a:spcBef>
                <a:spcPct val="20000"/>
              </a:spcBef>
              <a:buClr>
                <a:schemeClr val="tx1"/>
              </a:buClr>
              <a:buFont typeface="Arial" pitchFamily="34" charset="0"/>
              <a:buChar char="•"/>
            </a:pPr>
            <a:r>
              <a:rPr lang="en-US" altLang="en-US" dirty="0">
                <a:cs typeface="Arial" pitchFamily="34" charset="0"/>
              </a:rPr>
              <a:t>Some of the important </a:t>
            </a:r>
            <a:r>
              <a:rPr lang="en-US" altLang="en-US" dirty="0" smtClean="0">
                <a:cs typeface="Arial" pitchFamily="34" charset="0"/>
              </a:rPr>
              <a:t>Polysaccharides are:</a:t>
            </a:r>
            <a:endParaRPr lang="en-US" altLang="en-US" dirty="0">
              <a:cs typeface="Arial" pitchFamily="34" charset="0"/>
            </a:endParaRPr>
          </a:p>
          <a:p>
            <a:pPr marL="285750" indent="-285750">
              <a:spcBef>
                <a:spcPct val="20000"/>
              </a:spcBef>
              <a:buClr>
                <a:schemeClr val="tx1"/>
              </a:buClr>
              <a:buFont typeface="Arial" pitchFamily="34" charset="0"/>
              <a:buChar char="•"/>
            </a:pPr>
            <a:endParaRPr lang="en-US" altLang="en-US" dirty="0" smtClean="0">
              <a:cs typeface="Arial" pitchFamily="34" charset="0"/>
            </a:endParaRPr>
          </a:p>
          <a:p>
            <a:pPr marL="285750" indent="-285750">
              <a:spcBef>
                <a:spcPct val="20000"/>
              </a:spcBef>
              <a:buClr>
                <a:schemeClr val="tx1"/>
              </a:buClr>
              <a:buFont typeface="Arial" pitchFamily="34" charset="0"/>
              <a:buChar char="•"/>
            </a:pPr>
            <a:endParaRPr lang="en-US" altLang="en-US" dirty="0">
              <a:cs typeface="Arial" pitchFamily="34" charset="0"/>
            </a:endParaRPr>
          </a:p>
          <a:p>
            <a:pPr>
              <a:spcBef>
                <a:spcPct val="20000"/>
              </a:spcBef>
              <a:buClr>
                <a:schemeClr val="tx1"/>
              </a:buClr>
            </a:pPr>
            <a:r>
              <a:rPr lang="en-US" altLang="en-US" dirty="0">
                <a:solidFill>
                  <a:schemeClr val="accent2"/>
                </a:solidFill>
                <a:cs typeface="Arial" pitchFamily="34" charset="0"/>
              </a:rPr>
              <a:t>	</a:t>
            </a:r>
            <a:endParaRPr lang="en-US" altLang="en-US" dirty="0">
              <a:cs typeface="Arial" pitchFamily="34" charset="0"/>
            </a:endParaRPr>
          </a:p>
        </p:txBody>
      </p:sp>
      <p:sp>
        <p:nvSpPr>
          <p:cNvPr id="47109" name="Text Box 7"/>
          <p:cNvSpPr txBox="1">
            <a:spLocks noChangeArrowheads="1"/>
          </p:cNvSpPr>
          <p:nvPr/>
        </p:nvSpPr>
        <p:spPr bwMode="auto">
          <a:xfrm>
            <a:off x="3181350" y="115888"/>
            <a:ext cx="26146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dirty="0">
                <a:solidFill>
                  <a:schemeClr val="accent2"/>
                </a:solidFill>
                <a:latin typeface="Arial" pitchFamily="34" charset="0"/>
              </a:rPr>
              <a:t>Polysaccharides</a:t>
            </a: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76" t="36719" r="19564" b="31640"/>
          <a:stretch/>
        </p:blipFill>
        <p:spPr bwMode="auto">
          <a:xfrm>
            <a:off x="158587" y="2276872"/>
            <a:ext cx="8805901"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66370" y="5661248"/>
            <a:ext cx="7560840" cy="646331"/>
          </a:xfrm>
          <a:prstGeom prst="rect">
            <a:avLst/>
          </a:prstGeom>
          <a:solidFill>
            <a:srgbClr val="FFFF00"/>
          </a:solidFill>
        </p:spPr>
        <p:txBody>
          <a:bodyPr wrap="square">
            <a:spAutoFit/>
          </a:bodyPr>
          <a:lstStyle/>
          <a:p>
            <a:r>
              <a:rPr lang="en-IN" b="1" dirty="0" err="1" smtClean="0">
                <a:solidFill>
                  <a:srgbClr val="FF0000"/>
                </a:solidFill>
              </a:rPr>
              <a:t>Homopolysaccharides</a:t>
            </a:r>
            <a:r>
              <a:rPr lang="en-IN" b="1" dirty="0" smtClean="0">
                <a:solidFill>
                  <a:srgbClr val="FF0000"/>
                </a:solidFill>
              </a:rPr>
              <a:t> </a:t>
            </a:r>
            <a:r>
              <a:rPr lang="en-IN" dirty="0" smtClean="0">
                <a:solidFill>
                  <a:srgbClr val="FF0000"/>
                </a:solidFill>
              </a:rPr>
              <a:t>contain </a:t>
            </a:r>
            <a:r>
              <a:rPr lang="en-IN" dirty="0">
                <a:solidFill>
                  <a:srgbClr val="FF0000"/>
                </a:solidFill>
              </a:rPr>
              <a:t>only a single type of monomer;</a:t>
            </a:r>
          </a:p>
          <a:p>
            <a:r>
              <a:rPr lang="en-IN" b="1" dirty="0" err="1" smtClean="0">
                <a:solidFill>
                  <a:srgbClr val="0000FF"/>
                </a:solidFill>
              </a:rPr>
              <a:t>Heteropolysaccharides</a:t>
            </a:r>
            <a:r>
              <a:rPr lang="en-IN" b="1" dirty="0" smtClean="0">
                <a:solidFill>
                  <a:srgbClr val="0000FF"/>
                </a:solidFill>
              </a:rPr>
              <a:t> </a:t>
            </a:r>
            <a:r>
              <a:rPr lang="en-IN" dirty="0">
                <a:solidFill>
                  <a:srgbClr val="0000FF"/>
                </a:solidFill>
              </a:rPr>
              <a:t>contain two or more </a:t>
            </a:r>
            <a:r>
              <a:rPr lang="en-IN" dirty="0" smtClean="0">
                <a:solidFill>
                  <a:srgbClr val="0000FF"/>
                </a:solidFill>
              </a:rPr>
              <a:t>different  kinds</a:t>
            </a:r>
            <a:endParaRPr lang="en-IN" dirty="0">
              <a:solidFill>
                <a:srgbClr val="0000FF"/>
              </a:solidFill>
            </a:endParaRPr>
          </a:p>
        </p:txBody>
      </p:sp>
      <p:sp>
        <p:nvSpPr>
          <p:cNvPr id="3" name="Rectangle 2"/>
          <p:cNvSpPr/>
          <p:nvPr/>
        </p:nvSpPr>
        <p:spPr>
          <a:xfrm>
            <a:off x="171412" y="2996952"/>
            <a:ext cx="1592276" cy="1440160"/>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79512" y="4509120"/>
            <a:ext cx="2016224" cy="432048"/>
          </a:xfrm>
          <a:prstGeom prst="rect">
            <a:avLst/>
          </a:prstGeom>
          <a:noFill/>
          <a:ln w="3810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314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8812382"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25" y="144959"/>
            <a:ext cx="9134475" cy="646331"/>
          </a:xfrm>
          <a:prstGeom prst="rect">
            <a:avLst/>
          </a:prstGeom>
          <a:noFill/>
        </p:spPr>
        <p:txBody>
          <a:bodyPr wrap="square" rtlCol="0">
            <a:spAutoFit/>
          </a:bodyPr>
          <a:lstStyle/>
          <a:p>
            <a:pPr algn="ctr"/>
            <a:r>
              <a:rPr lang="en-US" sz="3600" dirty="0" smtClean="0"/>
              <a:t>Complex carbohydrates are water insoluble</a:t>
            </a:r>
            <a:endParaRPr lang="en-US" sz="3600" dirty="0"/>
          </a:p>
        </p:txBody>
      </p:sp>
    </p:spTree>
    <p:extLst>
      <p:ext uri="{BB962C8B-B14F-4D97-AF65-F5344CB8AC3E}">
        <p14:creationId xmlns:p14="http://schemas.microsoft.com/office/powerpoint/2010/main" val="11091600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3132138" y="115888"/>
            <a:ext cx="26146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dirty="0">
                <a:solidFill>
                  <a:schemeClr val="accent2"/>
                </a:solidFill>
                <a:latin typeface="Arial" pitchFamily="34" charset="0"/>
              </a:rPr>
              <a:t>Polysaccharides</a:t>
            </a:r>
          </a:p>
        </p:txBody>
      </p:sp>
      <p:sp>
        <p:nvSpPr>
          <p:cNvPr id="4" name="TextBox 3"/>
          <p:cNvSpPr txBox="1"/>
          <p:nvPr/>
        </p:nvSpPr>
        <p:spPr>
          <a:xfrm>
            <a:off x="755576" y="332656"/>
            <a:ext cx="7704856" cy="6647974"/>
          </a:xfrm>
          <a:prstGeom prst="rect">
            <a:avLst/>
          </a:prstGeom>
          <a:noFill/>
        </p:spPr>
        <p:txBody>
          <a:bodyPr wrap="square" rtlCol="0">
            <a:spAutoFit/>
          </a:bodyPr>
          <a:lstStyle/>
          <a:p>
            <a:pPr algn="just">
              <a:lnSpc>
                <a:spcPct val="150000"/>
              </a:lnSpc>
            </a:pPr>
            <a:r>
              <a:rPr lang="en-IN" sz="2400" b="1" dirty="0">
                <a:solidFill>
                  <a:srgbClr val="0000FF"/>
                </a:solidFill>
              </a:rPr>
              <a:t>Starch:</a:t>
            </a:r>
          </a:p>
          <a:p>
            <a:pPr marL="285750" indent="-285750" algn="just">
              <a:lnSpc>
                <a:spcPct val="150000"/>
              </a:lnSpc>
              <a:buFont typeface="Arial" pitchFamily="34" charset="0"/>
              <a:buChar char="•"/>
            </a:pPr>
            <a:r>
              <a:rPr lang="en-IN" sz="2000" dirty="0" smtClean="0"/>
              <a:t>Starch </a:t>
            </a:r>
            <a:r>
              <a:rPr lang="en-IN" sz="2000" dirty="0"/>
              <a:t>is a </a:t>
            </a:r>
            <a:r>
              <a:rPr lang="en-IN" sz="2000" b="1" dirty="0"/>
              <a:t>glucose polymer</a:t>
            </a:r>
            <a:r>
              <a:rPr lang="en-IN" sz="2000" dirty="0"/>
              <a:t> in which </a:t>
            </a:r>
            <a:r>
              <a:rPr lang="en-IN" sz="2000" dirty="0" smtClean="0"/>
              <a:t>glucose </a:t>
            </a:r>
            <a:r>
              <a:rPr lang="en-IN" sz="2000" dirty="0"/>
              <a:t>units are bonded by </a:t>
            </a:r>
            <a:r>
              <a:rPr lang="en-IN" sz="2000" b="1" dirty="0"/>
              <a:t>α</a:t>
            </a:r>
            <a:r>
              <a:rPr lang="en-IN" sz="2000" b="1" dirty="0" smtClean="0"/>
              <a:t>-linkages</a:t>
            </a:r>
            <a:r>
              <a:rPr lang="en-IN" sz="2000" b="1" dirty="0"/>
              <a:t>.</a:t>
            </a:r>
          </a:p>
          <a:p>
            <a:pPr marL="285750" indent="-285750" algn="just">
              <a:lnSpc>
                <a:spcPct val="150000"/>
              </a:lnSpc>
              <a:buFont typeface="Arial" pitchFamily="34" charset="0"/>
              <a:buChar char="•"/>
            </a:pPr>
            <a:r>
              <a:rPr lang="en-IN" sz="2000" dirty="0"/>
              <a:t> </a:t>
            </a:r>
            <a:endParaRPr lang="en-IN" sz="2000" dirty="0" smtClean="0"/>
          </a:p>
          <a:p>
            <a:pPr marL="285750" indent="-285750" algn="just">
              <a:lnSpc>
                <a:spcPct val="150000"/>
              </a:lnSpc>
              <a:buFont typeface="Arial" pitchFamily="34" charset="0"/>
              <a:buChar char="•"/>
            </a:pPr>
            <a:endParaRPr lang="en-IN" sz="2000" dirty="0"/>
          </a:p>
          <a:p>
            <a:pPr marL="285750" indent="-285750" algn="just">
              <a:lnSpc>
                <a:spcPct val="150000"/>
              </a:lnSpc>
              <a:buFont typeface="Arial" pitchFamily="34" charset="0"/>
              <a:buChar char="•"/>
            </a:pPr>
            <a:r>
              <a:rPr lang="en-IN" sz="2000" b="1" dirty="0" smtClean="0"/>
              <a:t>Amylose </a:t>
            </a:r>
            <a:r>
              <a:rPr lang="en-IN" sz="2000" dirty="0"/>
              <a:t>consists of a </a:t>
            </a:r>
            <a:r>
              <a:rPr lang="en-IN" sz="2000" b="1" dirty="0">
                <a:solidFill>
                  <a:srgbClr val="FF0000"/>
                </a:solidFill>
              </a:rPr>
              <a:t>linear chain </a:t>
            </a:r>
            <a:r>
              <a:rPr lang="en-IN" sz="2000" dirty="0"/>
              <a:t>of several hundred glucose molecules and </a:t>
            </a:r>
            <a:r>
              <a:rPr lang="en-IN" sz="2000" b="1" dirty="0"/>
              <a:t>Amylopectin </a:t>
            </a:r>
            <a:r>
              <a:rPr lang="en-IN" sz="2000" dirty="0"/>
              <a:t>is a </a:t>
            </a:r>
            <a:r>
              <a:rPr lang="en-IN" sz="2000" b="1" dirty="0">
                <a:solidFill>
                  <a:srgbClr val="FF0000"/>
                </a:solidFill>
              </a:rPr>
              <a:t>branched molecule </a:t>
            </a:r>
            <a:r>
              <a:rPr lang="en-IN" sz="2000" dirty="0"/>
              <a:t>made of several thousand glucose units </a:t>
            </a:r>
            <a:r>
              <a:rPr lang="en-IN" sz="2000" dirty="0" smtClean="0"/>
              <a:t>.</a:t>
            </a:r>
            <a:endParaRPr lang="en-IN" sz="2000" dirty="0"/>
          </a:p>
          <a:p>
            <a:pPr marL="285750" indent="-285750" algn="just">
              <a:lnSpc>
                <a:spcPct val="150000"/>
              </a:lnSpc>
              <a:buFont typeface="Arial" pitchFamily="34" charset="0"/>
              <a:buChar char="•"/>
            </a:pPr>
            <a:r>
              <a:rPr lang="en-IN" sz="2000" dirty="0" smtClean="0"/>
              <a:t>Starches </a:t>
            </a:r>
            <a:r>
              <a:rPr lang="en-IN" sz="2000" dirty="0"/>
              <a:t>are </a:t>
            </a:r>
            <a:r>
              <a:rPr lang="en-IN" sz="2000" b="1" dirty="0">
                <a:solidFill>
                  <a:srgbClr val="FF0000"/>
                </a:solidFill>
              </a:rPr>
              <a:t>insoluble in water</a:t>
            </a:r>
            <a:r>
              <a:rPr lang="en-IN" sz="2000" dirty="0"/>
              <a:t>. </a:t>
            </a:r>
            <a:endParaRPr lang="en-IN" sz="2000" dirty="0" smtClean="0"/>
          </a:p>
          <a:p>
            <a:pPr marL="285750" indent="-285750" algn="just">
              <a:lnSpc>
                <a:spcPct val="150000"/>
              </a:lnSpc>
              <a:buFont typeface="Arial" pitchFamily="34" charset="0"/>
              <a:buChar char="•"/>
            </a:pPr>
            <a:r>
              <a:rPr lang="en-IN" sz="2000" dirty="0" smtClean="0"/>
              <a:t>They </a:t>
            </a:r>
            <a:r>
              <a:rPr lang="en-IN" sz="2000" dirty="0"/>
              <a:t>can be </a:t>
            </a:r>
            <a:r>
              <a:rPr lang="en-IN" sz="2000" b="1" dirty="0"/>
              <a:t>digested by breaking the </a:t>
            </a:r>
            <a:r>
              <a:rPr lang="en-IN" sz="2000" b="1" dirty="0" smtClean="0"/>
              <a:t>α-linkages </a:t>
            </a:r>
            <a:r>
              <a:rPr lang="en-IN" sz="2000" b="1" dirty="0"/>
              <a:t>(</a:t>
            </a:r>
            <a:r>
              <a:rPr lang="en-IN" sz="2000" b="1" dirty="0" err="1"/>
              <a:t>glycosidic</a:t>
            </a:r>
            <a:r>
              <a:rPr lang="en-IN" sz="2000" b="1" dirty="0"/>
              <a:t> bonds</a:t>
            </a:r>
            <a:r>
              <a:rPr lang="en-IN" sz="2000" dirty="0"/>
              <a:t>). </a:t>
            </a:r>
          </a:p>
          <a:p>
            <a:pPr marL="285750" indent="-285750" algn="just">
              <a:lnSpc>
                <a:spcPct val="150000"/>
              </a:lnSpc>
              <a:buFont typeface="Arial" pitchFamily="34" charset="0"/>
              <a:buChar char="•"/>
            </a:pPr>
            <a:r>
              <a:rPr lang="en-IN" sz="2000" dirty="0"/>
              <a:t>Both humans and other animals have </a:t>
            </a:r>
            <a:r>
              <a:rPr lang="en-IN" sz="2000" b="1" dirty="0">
                <a:solidFill>
                  <a:srgbClr val="FF0000"/>
                </a:solidFill>
              </a:rPr>
              <a:t>amylases</a:t>
            </a:r>
            <a:r>
              <a:rPr lang="en-IN" sz="2000" dirty="0"/>
              <a:t>, so they can digest starches. </a:t>
            </a:r>
          </a:p>
          <a:p>
            <a:pPr marL="285750" indent="-285750" algn="just">
              <a:lnSpc>
                <a:spcPct val="150000"/>
              </a:lnSpc>
              <a:buFont typeface="Arial" pitchFamily="34" charset="0"/>
              <a:buChar char="•"/>
            </a:pPr>
            <a:r>
              <a:rPr lang="en-IN" sz="2000" dirty="0"/>
              <a:t>Potato, rice, wheat, and maize are major sources of starch in the human diet. </a:t>
            </a:r>
          </a:p>
        </p:txBody>
      </p:sp>
      <p:grpSp>
        <p:nvGrpSpPr>
          <p:cNvPr id="7" name="Group 6"/>
          <p:cNvGrpSpPr/>
          <p:nvPr/>
        </p:nvGrpSpPr>
        <p:grpSpPr>
          <a:xfrm>
            <a:off x="1835696" y="1772816"/>
            <a:ext cx="4572000" cy="966418"/>
            <a:chOff x="1835696" y="4797152"/>
            <a:chExt cx="4572000" cy="966418"/>
          </a:xfrm>
        </p:grpSpPr>
        <p:sp>
          <p:nvSpPr>
            <p:cNvPr id="5" name="Rectangle 4"/>
            <p:cNvSpPr/>
            <p:nvPr/>
          </p:nvSpPr>
          <p:spPr>
            <a:xfrm>
              <a:off x="1835696" y="4797152"/>
              <a:ext cx="4572000" cy="966418"/>
            </a:xfrm>
            <a:prstGeom prst="rect">
              <a:avLst/>
            </a:prstGeom>
          </p:spPr>
          <p:txBody>
            <a:bodyPr>
              <a:spAutoFit/>
            </a:bodyPr>
            <a:lstStyle/>
            <a:p>
              <a:pPr>
                <a:spcBef>
                  <a:spcPct val="20000"/>
                </a:spcBef>
                <a:buClr>
                  <a:schemeClr val="tx1"/>
                </a:buClr>
              </a:pPr>
              <a:r>
                <a:rPr lang="en-US" altLang="en-US" sz="1600" dirty="0">
                  <a:solidFill>
                    <a:schemeClr val="accent2"/>
                  </a:solidFill>
                  <a:cs typeface="Arial" pitchFamily="34" charset="0"/>
                </a:rPr>
                <a:t> </a:t>
              </a:r>
              <a:r>
                <a:rPr lang="en-US" altLang="en-US" sz="1600" dirty="0" smtClean="0">
                  <a:solidFill>
                    <a:schemeClr val="accent2"/>
                  </a:solidFill>
                  <a:cs typeface="Arial" pitchFamily="34" charset="0"/>
                </a:rPr>
                <a:t>		Amylose (15-20</a:t>
              </a:r>
              <a:r>
                <a:rPr lang="en-US" altLang="en-US" sz="1600" dirty="0">
                  <a:solidFill>
                    <a:schemeClr val="accent2"/>
                  </a:solidFill>
                  <a:cs typeface="Arial" pitchFamily="34" charset="0"/>
                </a:rPr>
                <a:t>%)</a:t>
              </a:r>
            </a:p>
            <a:p>
              <a:pPr>
                <a:spcBef>
                  <a:spcPct val="20000"/>
                </a:spcBef>
                <a:buClr>
                  <a:schemeClr val="tx1"/>
                </a:buClr>
              </a:pPr>
              <a:r>
                <a:rPr lang="en-US" altLang="en-US" sz="1600" b="1" dirty="0">
                  <a:solidFill>
                    <a:srgbClr val="0000FF"/>
                  </a:solidFill>
                  <a:cs typeface="Arial" pitchFamily="34" charset="0"/>
                </a:rPr>
                <a:t> </a:t>
              </a:r>
              <a:r>
                <a:rPr lang="en-US" altLang="en-US" sz="1600" b="1" dirty="0" smtClean="0">
                  <a:solidFill>
                    <a:srgbClr val="0000FF"/>
                  </a:solidFill>
                  <a:cs typeface="Arial" pitchFamily="34" charset="0"/>
                </a:rPr>
                <a:t>      Starch</a:t>
              </a:r>
              <a:endParaRPr lang="en-US" altLang="en-US" sz="1600" b="1" dirty="0">
                <a:solidFill>
                  <a:srgbClr val="0000FF"/>
                </a:solidFill>
                <a:cs typeface="Arial" pitchFamily="34" charset="0"/>
              </a:endParaRPr>
            </a:p>
            <a:p>
              <a:pPr>
                <a:spcBef>
                  <a:spcPct val="20000"/>
                </a:spcBef>
                <a:buClr>
                  <a:schemeClr val="tx1"/>
                </a:buClr>
              </a:pPr>
              <a:r>
                <a:rPr lang="en-US" altLang="en-US" sz="1600" dirty="0">
                  <a:solidFill>
                    <a:schemeClr val="accent2"/>
                  </a:solidFill>
                  <a:cs typeface="Arial" pitchFamily="34" charset="0"/>
                </a:rPr>
                <a:t>	               Amylopectin (</a:t>
              </a:r>
              <a:r>
                <a:rPr lang="en-US" altLang="en-US" sz="1600" dirty="0" smtClean="0">
                  <a:solidFill>
                    <a:schemeClr val="accent2"/>
                  </a:solidFill>
                  <a:cs typeface="Arial" pitchFamily="34" charset="0"/>
                </a:rPr>
                <a:t>80-85%)</a:t>
              </a:r>
              <a:endParaRPr lang="en-IN" sz="1600" dirty="0"/>
            </a:p>
          </p:txBody>
        </p:sp>
        <p:sp>
          <p:nvSpPr>
            <p:cNvPr id="6" name="AutoShape 8"/>
            <p:cNvSpPr>
              <a:spLocks/>
            </p:cNvSpPr>
            <p:nvPr/>
          </p:nvSpPr>
          <p:spPr bwMode="auto">
            <a:xfrm>
              <a:off x="3059832" y="4797152"/>
              <a:ext cx="432048" cy="936104"/>
            </a:xfrm>
            <a:prstGeom prst="leftBrace">
              <a:avLst>
                <a:gd name="adj1" fmla="val 7060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600"/>
            </a:p>
          </p:txBody>
        </p:sp>
      </p:grpSp>
    </p:spTree>
    <p:extLst>
      <p:ext uri="{BB962C8B-B14F-4D97-AF65-F5344CB8AC3E}">
        <p14:creationId xmlns:p14="http://schemas.microsoft.com/office/powerpoint/2010/main" val="21587432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Text Box 5"/>
          <p:cNvSpPr txBox="1">
            <a:spLocks noChangeArrowheads="1"/>
          </p:cNvSpPr>
          <p:nvPr/>
        </p:nvSpPr>
        <p:spPr bwMode="auto">
          <a:xfrm>
            <a:off x="3132138" y="115888"/>
            <a:ext cx="26146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dirty="0">
                <a:solidFill>
                  <a:schemeClr val="accent2"/>
                </a:solidFill>
                <a:latin typeface="Arial" pitchFamily="34" charset="0"/>
              </a:rPr>
              <a:t>Polysaccharides</a:t>
            </a:r>
          </a:p>
        </p:txBody>
      </p:sp>
      <p:sp>
        <p:nvSpPr>
          <p:cNvPr id="50182" name="Rectangle 6"/>
          <p:cNvSpPr>
            <a:spLocks noChangeArrowheads="1"/>
          </p:cNvSpPr>
          <p:nvPr/>
        </p:nvSpPr>
        <p:spPr bwMode="auto">
          <a:xfrm>
            <a:off x="435904" y="1124744"/>
            <a:ext cx="82946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Clr>
                <a:schemeClr val="tx1"/>
              </a:buClr>
              <a:buFont typeface="Arial" pitchFamily="34" charset="0"/>
              <a:buChar char="•"/>
            </a:pPr>
            <a:r>
              <a:rPr lang="en-US" altLang="en-US" sz="2000" dirty="0" smtClean="0">
                <a:cs typeface="Arial" pitchFamily="34" charset="0"/>
              </a:rPr>
              <a:t>It </a:t>
            </a:r>
            <a:r>
              <a:rPr lang="en-US" altLang="en-US" sz="2000" dirty="0">
                <a:cs typeface="Arial" pitchFamily="34" charset="0"/>
              </a:rPr>
              <a:t>is similar to amylopectin (more highly branched-every 10-15 units</a:t>
            </a:r>
            <a:r>
              <a:rPr lang="en-US" altLang="en-US" sz="2000" dirty="0" smtClean="0">
                <a:cs typeface="Arial" pitchFamily="34" charset="0"/>
              </a:rPr>
              <a:t>).</a:t>
            </a:r>
          </a:p>
          <a:p>
            <a:pPr marL="342900" indent="-342900" algn="just">
              <a:buClr>
                <a:schemeClr val="tx1"/>
              </a:buClr>
              <a:buFont typeface="Arial" pitchFamily="34" charset="0"/>
              <a:buChar char="•"/>
            </a:pPr>
            <a:endParaRPr lang="en-US" altLang="en-US" sz="2000" dirty="0">
              <a:cs typeface="Arial" pitchFamily="34" charset="0"/>
            </a:endParaRPr>
          </a:p>
          <a:p>
            <a:pPr marL="342900" indent="-342900" algn="just">
              <a:buClr>
                <a:schemeClr val="tx1"/>
              </a:buClr>
              <a:buFont typeface="Arial" pitchFamily="34" charset="0"/>
              <a:buChar char="•"/>
            </a:pPr>
            <a:r>
              <a:rPr lang="en-US" altLang="en-US" sz="2000" dirty="0" smtClean="0"/>
              <a:t>It </a:t>
            </a:r>
            <a:r>
              <a:rPr lang="en-US" altLang="en-US" sz="2000" dirty="0"/>
              <a:t>is an </a:t>
            </a:r>
            <a:r>
              <a:rPr lang="en-US" altLang="en-US" sz="2000" b="1" dirty="0"/>
              <a:t>energy storage molecule found in animals/humans</a:t>
            </a:r>
            <a:r>
              <a:rPr lang="en-US" altLang="en-US" sz="2000" b="1" dirty="0" smtClean="0"/>
              <a:t>.</a:t>
            </a:r>
          </a:p>
          <a:p>
            <a:pPr marL="342900" indent="-342900" algn="just">
              <a:buClr>
                <a:schemeClr val="tx1"/>
              </a:buClr>
              <a:buFont typeface="Arial" pitchFamily="34" charset="0"/>
              <a:buChar char="•"/>
            </a:pPr>
            <a:r>
              <a:rPr lang="en-US" altLang="en-US" sz="2000" dirty="0" smtClean="0">
                <a:ea typeface="ＭＳ Ｐゴシック" pitchFamily="34" charset="-128"/>
              </a:rPr>
              <a:t>It </a:t>
            </a:r>
            <a:r>
              <a:rPr lang="en-US" altLang="en-US" sz="2000" dirty="0">
                <a:ea typeface="ＭＳ Ｐゴシック" pitchFamily="34" charset="-128"/>
              </a:rPr>
              <a:t>is stored mainly in the </a:t>
            </a:r>
            <a:r>
              <a:rPr lang="en-US" altLang="en-US" sz="2000" dirty="0">
                <a:solidFill>
                  <a:srgbClr val="3333FF"/>
                </a:solidFill>
                <a:ea typeface="ＭＳ Ｐゴシック" pitchFamily="34" charset="-128"/>
              </a:rPr>
              <a:t>liver </a:t>
            </a:r>
            <a:r>
              <a:rPr lang="en-US" altLang="en-US" sz="2000" dirty="0">
                <a:ea typeface="ＭＳ Ｐゴシック" pitchFamily="34" charset="-128"/>
              </a:rPr>
              <a:t>and in muscle cells</a:t>
            </a:r>
            <a:r>
              <a:rPr lang="en-US" altLang="en-US" sz="2000" dirty="0" smtClean="0">
                <a:ea typeface="ＭＳ Ｐゴシック" pitchFamily="34" charset="-128"/>
              </a:rPr>
              <a:t>.</a:t>
            </a:r>
          </a:p>
          <a:p>
            <a:pPr marL="342900" indent="-342900" algn="just">
              <a:buClr>
                <a:schemeClr val="tx1"/>
              </a:buClr>
              <a:buFont typeface="Arial" pitchFamily="34" charset="0"/>
              <a:buChar char="•"/>
            </a:pPr>
            <a:r>
              <a:rPr lang="en-US" altLang="en-US" sz="2000" dirty="0" smtClean="0">
                <a:ea typeface="ＭＳ Ｐゴシック" pitchFamily="34" charset="-128"/>
              </a:rPr>
              <a:t>When </a:t>
            </a:r>
            <a:r>
              <a:rPr lang="en-US" altLang="en-US" sz="2000" dirty="0">
                <a:ea typeface="ＭＳ Ｐゴシック" pitchFamily="34" charset="-128"/>
              </a:rPr>
              <a:t>glucose is needed for energy</a:t>
            </a:r>
            <a:r>
              <a:rPr lang="en-US" altLang="en-US" sz="2000" dirty="0">
                <a:solidFill>
                  <a:srgbClr val="3333FF"/>
                </a:solidFill>
                <a:ea typeface="ＭＳ Ｐゴシック" pitchFamily="34" charset="-128"/>
              </a:rPr>
              <a:t>, glucose units are hydrolyzed from the ends</a:t>
            </a:r>
            <a:r>
              <a:rPr lang="en-US" altLang="en-US" sz="2000" dirty="0">
                <a:ea typeface="ＭＳ Ｐゴシック" pitchFamily="34" charset="-128"/>
              </a:rPr>
              <a:t> of the glycogen polymer</a:t>
            </a:r>
            <a:r>
              <a:rPr lang="en-US" altLang="en-US" sz="2000" dirty="0" smtClean="0">
                <a:ea typeface="ＭＳ Ｐゴシック" pitchFamily="34" charset="-128"/>
              </a:rPr>
              <a:t>.</a:t>
            </a:r>
          </a:p>
          <a:p>
            <a:pPr marL="342900" indent="-342900" algn="just">
              <a:buClr>
                <a:schemeClr val="tx1"/>
              </a:buClr>
              <a:buFont typeface="Arial" pitchFamily="34" charset="0"/>
              <a:buChar char="•"/>
            </a:pPr>
            <a:r>
              <a:rPr lang="en-US" altLang="en-US" sz="2000" dirty="0" smtClean="0">
                <a:ea typeface="ＭＳ Ｐゴシック" pitchFamily="34" charset="-128"/>
              </a:rPr>
              <a:t>Because </a:t>
            </a:r>
            <a:r>
              <a:rPr lang="en-US" altLang="en-US" sz="2000" dirty="0">
                <a:ea typeface="ＭＳ Ｐゴシック" pitchFamily="34" charset="-128"/>
              </a:rPr>
              <a:t>glycogen is </a:t>
            </a:r>
            <a:r>
              <a:rPr lang="en-US" altLang="en-US" sz="2000" dirty="0">
                <a:solidFill>
                  <a:srgbClr val="3333FF"/>
                </a:solidFill>
                <a:ea typeface="ＭＳ Ｐゴシック" pitchFamily="34" charset="-128"/>
              </a:rPr>
              <a:t>highly branched</a:t>
            </a:r>
            <a:r>
              <a:rPr lang="en-US" altLang="en-US" sz="2000" dirty="0">
                <a:ea typeface="ＭＳ Ｐゴシック" pitchFamily="34" charset="-128"/>
              </a:rPr>
              <a:t>, there are many ends available for hydrolysis.</a:t>
            </a:r>
          </a:p>
          <a:p>
            <a:pPr marL="342900" indent="-342900" algn="just">
              <a:buClr>
                <a:schemeClr val="tx1"/>
              </a:buClr>
              <a:buFont typeface="Arial" pitchFamily="34" charset="0"/>
              <a:buChar char="•"/>
            </a:pPr>
            <a:endParaRPr lang="en-US" altLang="en-US" sz="2000" dirty="0">
              <a:cs typeface="Arial" pitchFamily="34" charset="0"/>
            </a:endParaRPr>
          </a:p>
        </p:txBody>
      </p:sp>
      <p:sp>
        <p:nvSpPr>
          <p:cNvPr id="50183" name="Rectangle 7"/>
          <p:cNvSpPr>
            <a:spLocks noChangeArrowheads="1"/>
          </p:cNvSpPr>
          <p:nvPr/>
        </p:nvSpPr>
        <p:spPr bwMode="auto">
          <a:xfrm>
            <a:off x="468313" y="663575"/>
            <a:ext cx="12305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Aft>
                <a:spcPct val="10000"/>
              </a:spcAft>
            </a:pPr>
            <a:r>
              <a:rPr lang="en-US" altLang="en-US" sz="2000" b="1" dirty="0">
                <a:solidFill>
                  <a:srgbClr val="0000FF"/>
                </a:solidFill>
                <a:cs typeface="Arial" pitchFamily="34" charset="0"/>
              </a:rPr>
              <a:t>Glycogen:</a:t>
            </a:r>
          </a:p>
        </p:txBody>
      </p:sp>
      <p:pic>
        <p:nvPicPr>
          <p:cNvPr id="50185" name="Picture 7" descr="smi26573_2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431" y="3899684"/>
            <a:ext cx="5079881" cy="275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2585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ChangeArrowheads="1"/>
          </p:cNvSpPr>
          <p:nvPr/>
        </p:nvSpPr>
        <p:spPr bwMode="auto">
          <a:xfrm>
            <a:off x="179388" y="582613"/>
            <a:ext cx="7634287" cy="270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chemeClr val="tx1"/>
              </a:buClr>
            </a:pPr>
            <a:r>
              <a:rPr lang="en-US" altLang="en-US" sz="2000" b="1" dirty="0">
                <a:solidFill>
                  <a:srgbClr val="0000FF"/>
                </a:solidFill>
                <a:cs typeface="Arial" pitchFamily="34" charset="0"/>
              </a:rPr>
              <a:t>Cellulose: </a:t>
            </a:r>
          </a:p>
          <a:p>
            <a:pPr marL="171450" indent="-171450">
              <a:spcBef>
                <a:spcPct val="20000"/>
              </a:spcBef>
              <a:buClr>
                <a:schemeClr val="tx1"/>
              </a:buClr>
              <a:buFont typeface="Arial" pitchFamily="34" charset="0"/>
              <a:buChar char="•"/>
            </a:pPr>
            <a:endParaRPr lang="en-US" altLang="en-US" sz="800" dirty="0">
              <a:cs typeface="Arial" pitchFamily="34" charset="0"/>
            </a:endParaRPr>
          </a:p>
          <a:p>
            <a:pPr marL="342900" indent="-342900">
              <a:spcBef>
                <a:spcPct val="20000"/>
              </a:spcBef>
              <a:spcAft>
                <a:spcPct val="10000"/>
              </a:spcAft>
              <a:buClr>
                <a:schemeClr val="tx1"/>
              </a:buClr>
              <a:buFont typeface="Arial" pitchFamily="34" charset="0"/>
              <a:buChar char="•"/>
            </a:pPr>
            <a:r>
              <a:rPr lang="en-US" altLang="en-US" sz="2000" dirty="0">
                <a:cs typeface="Arial" pitchFamily="34" charset="0"/>
              </a:rPr>
              <a:t>Is a polysaccharide of glucose units in </a:t>
            </a:r>
            <a:r>
              <a:rPr lang="en-US" altLang="en-US" sz="2000" dirty="0" err="1">
                <a:cs typeface="Arial" pitchFamily="34" charset="0"/>
              </a:rPr>
              <a:t>unbranched</a:t>
            </a:r>
            <a:r>
              <a:rPr lang="en-US" altLang="en-US" sz="2000" dirty="0">
                <a:cs typeface="Arial" pitchFamily="34" charset="0"/>
              </a:rPr>
              <a:t> chains with </a:t>
            </a:r>
            <a:r>
              <a:rPr lang="en-US" altLang="en-US" sz="2000" dirty="0">
                <a:latin typeface="Symbol" pitchFamily="18" charset="2"/>
              </a:rPr>
              <a:t>b</a:t>
            </a:r>
            <a:r>
              <a:rPr lang="en-US" altLang="en-US" sz="2000" dirty="0">
                <a:cs typeface="Arial" pitchFamily="34" charset="0"/>
              </a:rPr>
              <a:t>-1,4-glycosidic bonds (2200 glucose units).</a:t>
            </a:r>
          </a:p>
          <a:p>
            <a:pPr marL="342900" indent="-342900">
              <a:spcBef>
                <a:spcPct val="20000"/>
              </a:spcBef>
              <a:spcAft>
                <a:spcPct val="10000"/>
              </a:spcAft>
              <a:buClr>
                <a:schemeClr val="tx1"/>
              </a:buClr>
              <a:buFont typeface="Arial" pitchFamily="34" charset="0"/>
              <a:buChar char="•"/>
            </a:pPr>
            <a:r>
              <a:rPr lang="en-US" altLang="en-US" sz="2000" dirty="0">
                <a:cs typeface="Arial" pitchFamily="34" charset="0"/>
              </a:rPr>
              <a:t>Has rigid structure (H-bond) and </a:t>
            </a:r>
            <a:r>
              <a:rPr lang="en-US" altLang="en-US" sz="2000" b="1" dirty="0">
                <a:solidFill>
                  <a:srgbClr val="FF0000"/>
                </a:solidFill>
                <a:cs typeface="Arial" pitchFamily="34" charset="0"/>
              </a:rPr>
              <a:t>insoluble in water.</a:t>
            </a:r>
          </a:p>
          <a:p>
            <a:pPr marL="342900" indent="-342900">
              <a:spcBef>
                <a:spcPct val="20000"/>
              </a:spcBef>
              <a:spcAft>
                <a:spcPct val="10000"/>
              </a:spcAft>
              <a:buClr>
                <a:schemeClr val="tx1"/>
              </a:buClr>
              <a:buFont typeface="Arial" pitchFamily="34" charset="0"/>
              <a:buChar char="•"/>
            </a:pPr>
            <a:r>
              <a:rPr lang="en-US" altLang="en-US" sz="2000" dirty="0">
                <a:cs typeface="Arial" pitchFamily="34" charset="0"/>
              </a:rPr>
              <a:t>Is the major structural material of wood &amp; plants </a:t>
            </a:r>
            <a:r>
              <a:rPr lang="en-US" altLang="en-US" sz="1800" dirty="0">
                <a:cs typeface="Arial" pitchFamily="34" charset="0"/>
              </a:rPr>
              <a:t>(cotton: 100%).</a:t>
            </a:r>
          </a:p>
          <a:p>
            <a:pPr marL="342900" indent="-342900">
              <a:spcBef>
                <a:spcPct val="20000"/>
              </a:spcBef>
              <a:buClr>
                <a:schemeClr val="tx1"/>
              </a:buClr>
              <a:buFont typeface="Arial" pitchFamily="34" charset="0"/>
              <a:buChar char="•"/>
            </a:pPr>
            <a:r>
              <a:rPr lang="en-US" altLang="en-US" sz="2000" b="1" dirty="0">
                <a:solidFill>
                  <a:srgbClr val="FF0000"/>
                </a:solidFill>
                <a:cs typeface="Arial" pitchFamily="34" charset="0"/>
              </a:rPr>
              <a:t>Cannot be digested by humans </a:t>
            </a:r>
            <a:r>
              <a:rPr lang="en-US" altLang="en-US" sz="2000" dirty="0">
                <a:cs typeface="Arial" pitchFamily="34" charset="0"/>
              </a:rPr>
              <a:t>because of the </a:t>
            </a:r>
            <a:r>
              <a:rPr lang="en-US" altLang="en-US" sz="2000" dirty="0" smtClean="0">
                <a:latin typeface="Symbol" pitchFamily="18" charset="2"/>
              </a:rPr>
              <a:t>b</a:t>
            </a:r>
            <a:r>
              <a:rPr lang="en-US" altLang="en-US" sz="2000" dirty="0" smtClean="0">
                <a:cs typeface="Arial" pitchFamily="34" charset="0"/>
              </a:rPr>
              <a:t>-1,4-glycosidic </a:t>
            </a:r>
            <a:r>
              <a:rPr lang="en-US" altLang="en-US" sz="2000" dirty="0">
                <a:cs typeface="Arial" pitchFamily="34" charset="0"/>
              </a:rPr>
              <a:t>bonds </a:t>
            </a:r>
            <a:r>
              <a:rPr lang="en-US" altLang="en-US" sz="1800" dirty="0">
                <a:cs typeface="Arial" pitchFamily="34" charset="0"/>
              </a:rPr>
              <a:t>(needs an enzyme:</a:t>
            </a:r>
            <a:r>
              <a:rPr lang="en-US" altLang="en-US" sz="1800" b="1" dirty="0">
                <a:cs typeface="Arial" pitchFamily="34" charset="0"/>
              </a:rPr>
              <a:t> </a:t>
            </a:r>
            <a:r>
              <a:rPr lang="en-US" altLang="en-US" sz="1800" dirty="0">
                <a:latin typeface="Symbol" pitchFamily="18" charset="2"/>
              </a:rPr>
              <a:t>b</a:t>
            </a:r>
            <a:r>
              <a:rPr lang="en-US" altLang="en-US" sz="1800" dirty="0">
                <a:cs typeface="Arial" pitchFamily="34" charset="0"/>
              </a:rPr>
              <a:t>-glycosidase).</a:t>
            </a:r>
          </a:p>
          <a:p>
            <a:pPr marL="342900" indent="-342900">
              <a:spcBef>
                <a:spcPct val="20000"/>
              </a:spcBef>
              <a:buClr>
                <a:schemeClr val="tx1"/>
              </a:buClr>
              <a:buFont typeface="Arial" pitchFamily="34" charset="0"/>
              <a:buChar char="•"/>
            </a:pPr>
            <a:endParaRPr lang="en-US" altLang="en-US" sz="2000" dirty="0">
              <a:cs typeface="Arial" pitchFamily="34" charset="0"/>
            </a:endParaRPr>
          </a:p>
          <a:p>
            <a:pPr marL="285750" indent="-285750">
              <a:spcBef>
                <a:spcPct val="20000"/>
              </a:spcBef>
              <a:buClr>
                <a:schemeClr val="tx1"/>
              </a:buClr>
              <a:buFont typeface="Arial" pitchFamily="34" charset="0"/>
              <a:buChar char="•"/>
            </a:pPr>
            <a:endParaRPr lang="en-US" altLang="en-US" dirty="0">
              <a:cs typeface="Arial" pitchFamily="34" charset="0"/>
            </a:endParaRPr>
          </a:p>
          <a:p>
            <a:pPr marL="571500" indent="-571500">
              <a:spcBef>
                <a:spcPct val="20000"/>
              </a:spcBef>
              <a:buClr>
                <a:schemeClr val="tx1"/>
              </a:buClr>
              <a:buFont typeface="Arial" pitchFamily="34" charset="0"/>
              <a:buChar char="•"/>
            </a:pPr>
            <a:endParaRPr lang="en-US" altLang="en-US" sz="4000" dirty="0">
              <a:latin typeface="Times New Roman" pitchFamily="18" charset="0"/>
            </a:endParaRPr>
          </a:p>
          <a:p>
            <a:pPr marL="2114550" lvl="4" indent="-285750">
              <a:spcBef>
                <a:spcPct val="20000"/>
              </a:spcBef>
              <a:buClr>
                <a:schemeClr val="tx1"/>
              </a:buClr>
              <a:buFont typeface="Arial" pitchFamily="34" charset="0"/>
              <a:buChar char="•"/>
            </a:pPr>
            <a:endParaRPr lang="en-US" altLang="en-US" sz="1800" dirty="0">
              <a:latin typeface="Times New Roman" pitchFamily="18" charset="0"/>
              <a:cs typeface="Arial" pitchFamily="34" charset="0"/>
            </a:endParaRPr>
          </a:p>
          <a:p>
            <a:pPr marL="2114550" lvl="4" indent="-285750">
              <a:spcBef>
                <a:spcPct val="20000"/>
              </a:spcBef>
              <a:buClr>
                <a:schemeClr val="tx1"/>
              </a:buClr>
              <a:buFont typeface="Arial" pitchFamily="34" charset="0"/>
              <a:buChar char="•"/>
            </a:pPr>
            <a:endParaRPr lang="en-US" altLang="en-US" sz="1800" dirty="0">
              <a:latin typeface="Times New Roman" pitchFamily="18" charset="0"/>
              <a:cs typeface="Arial" pitchFamily="34" charset="0"/>
            </a:endParaRPr>
          </a:p>
          <a:p>
            <a:pPr marL="2171700" lvl="4" indent="-342900">
              <a:spcBef>
                <a:spcPct val="20000"/>
              </a:spcBef>
              <a:buClr>
                <a:schemeClr val="tx1"/>
              </a:buClr>
              <a:buFont typeface="Arial" pitchFamily="34" charset="0"/>
              <a:buChar char="•"/>
            </a:pPr>
            <a:r>
              <a:rPr lang="en-US" altLang="en-US" sz="2200" b="1" dirty="0">
                <a:latin typeface="Times New Roman" pitchFamily="18" charset="0"/>
                <a:cs typeface="Arial" pitchFamily="34" charset="0"/>
              </a:rPr>
              <a:t>        </a:t>
            </a:r>
          </a:p>
        </p:txBody>
      </p:sp>
      <p:sp>
        <p:nvSpPr>
          <p:cNvPr id="53251" name="Rectangle 6"/>
          <p:cNvSpPr>
            <a:spLocks noChangeArrowheads="1"/>
          </p:cNvSpPr>
          <p:nvPr/>
        </p:nvSpPr>
        <p:spPr bwMode="auto">
          <a:xfrm>
            <a:off x="5322888" y="4310063"/>
            <a:ext cx="6858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076700"/>
            <a:ext cx="6705600"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3" name="Rectangle 7"/>
          <p:cNvSpPr>
            <a:spLocks noChangeArrowheads="1"/>
          </p:cNvSpPr>
          <p:nvPr/>
        </p:nvSpPr>
        <p:spPr bwMode="auto">
          <a:xfrm>
            <a:off x="1258888" y="3932238"/>
            <a:ext cx="4572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3254" name="Rectangle 8"/>
          <p:cNvSpPr>
            <a:spLocks noChangeArrowheads="1"/>
          </p:cNvSpPr>
          <p:nvPr/>
        </p:nvSpPr>
        <p:spPr bwMode="auto">
          <a:xfrm>
            <a:off x="4716463" y="3967163"/>
            <a:ext cx="9906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53255" name="Text Box 9"/>
          <p:cNvSpPr txBox="1">
            <a:spLocks noChangeArrowheads="1"/>
          </p:cNvSpPr>
          <p:nvPr/>
        </p:nvSpPr>
        <p:spPr bwMode="auto">
          <a:xfrm>
            <a:off x="3132138" y="115888"/>
            <a:ext cx="26146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a:solidFill>
                  <a:schemeClr val="accent2"/>
                </a:solidFill>
                <a:latin typeface="Arial" pitchFamily="34" charset="0"/>
              </a:rPr>
              <a:t>Polysaccharides</a:t>
            </a:r>
          </a:p>
        </p:txBody>
      </p:sp>
      <p:pic>
        <p:nvPicPr>
          <p:cNvPr id="5325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997200"/>
            <a:ext cx="1558925"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7" name="Picture 4"/>
          <p:cNvPicPr>
            <a:picLocks noChangeAspect="1" noChangeArrowheads="1"/>
          </p:cNvPicPr>
          <p:nvPr/>
        </p:nvPicPr>
        <p:blipFill>
          <a:blip r:embed="rId2">
            <a:extLst>
              <a:ext uri="{28A0092B-C50C-407E-A947-70E740481C1C}">
                <a14:useLocalDpi xmlns:a14="http://schemas.microsoft.com/office/drawing/2010/main" val="0"/>
              </a:ext>
            </a:extLst>
          </a:blip>
          <a:srcRect t="10265" r="37607" b="63660"/>
          <a:stretch>
            <a:fillRect/>
          </a:stretch>
        </p:blipFill>
        <p:spPr bwMode="auto">
          <a:xfrm>
            <a:off x="611188" y="3627438"/>
            <a:ext cx="398145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1379538" y="3500438"/>
            <a:ext cx="215900" cy="2159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0580959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520" t="30141" r="15545" b="31839"/>
          <a:stretch/>
        </p:blipFill>
        <p:spPr bwMode="auto">
          <a:xfrm>
            <a:off x="133350" y="1151756"/>
            <a:ext cx="88773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5"/>
          <p:cNvSpPr txBox="1">
            <a:spLocks noChangeArrowheads="1"/>
          </p:cNvSpPr>
          <p:nvPr/>
        </p:nvSpPr>
        <p:spPr bwMode="auto">
          <a:xfrm>
            <a:off x="611560" y="346720"/>
            <a:ext cx="75184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2400" b="1" dirty="0" smtClean="0">
                <a:solidFill>
                  <a:srgbClr val="0000FF"/>
                </a:solidFill>
                <a:latin typeface="Arial" pitchFamily="34" charset="0"/>
              </a:rPr>
              <a:t>Difference in the structure of Starch and Cellulose</a:t>
            </a:r>
            <a:endParaRPr lang="en-US" altLang="en-US" sz="2400" b="1" dirty="0">
              <a:solidFill>
                <a:srgbClr val="0000FF"/>
              </a:solidFill>
              <a:latin typeface="Arial" pitchFamily="34" charset="0"/>
            </a:endParaRPr>
          </a:p>
        </p:txBody>
      </p:sp>
      <p:sp>
        <p:nvSpPr>
          <p:cNvPr id="2" name="Rectangle 1"/>
          <p:cNvSpPr/>
          <p:nvPr/>
        </p:nvSpPr>
        <p:spPr>
          <a:xfrm>
            <a:off x="302310" y="4293096"/>
            <a:ext cx="8518162" cy="923330"/>
          </a:xfrm>
          <a:prstGeom prst="rect">
            <a:avLst/>
          </a:prstGeom>
        </p:spPr>
        <p:txBody>
          <a:bodyPr wrap="square">
            <a:spAutoFit/>
          </a:bodyPr>
          <a:lstStyle/>
          <a:p>
            <a:pPr algn="just"/>
            <a:r>
              <a:rPr lang="en-IN" dirty="0">
                <a:solidFill>
                  <a:srgbClr val="0000FF"/>
                </a:solidFill>
                <a:latin typeface="Comic Sans MS" pitchFamily="66" charset="0"/>
              </a:rPr>
              <a:t>Starch and cellulose are both polymers of glucose. They differ only in</a:t>
            </a:r>
          </a:p>
          <a:p>
            <a:pPr algn="just"/>
            <a:r>
              <a:rPr lang="en-IN" dirty="0">
                <a:solidFill>
                  <a:srgbClr val="0000FF"/>
                </a:solidFill>
                <a:latin typeface="Comic Sans MS" pitchFamily="66" charset="0"/>
              </a:rPr>
              <a:t>whether the connecting oxygen atom points down as in starch or up as in cellulose.</a:t>
            </a:r>
          </a:p>
        </p:txBody>
      </p:sp>
      <p:sp>
        <p:nvSpPr>
          <p:cNvPr id="4" name="Rectangle 3"/>
          <p:cNvSpPr/>
          <p:nvPr/>
        </p:nvSpPr>
        <p:spPr>
          <a:xfrm>
            <a:off x="302310" y="5949280"/>
            <a:ext cx="8518162" cy="646331"/>
          </a:xfrm>
          <a:prstGeom prst="rect">
            <a:avLst/>
          </a:prstGeom>
          <a:solidFill>
            <a:srgbClr val="FFFF00"/>
          </a:solidFill>
        </p:spPr>
        <p:txBody>
          <a:bodyPr wrap="square">
            <a:spAutoFit/>
          </a:bodyPr>
          <a:lstStyle/>
          <a:p>
            <a:pPr algn="just"/>
            <a:r>
              <a:rPr lang="en-IN" dirty="0">
                <a:solidFill>
                  <a:srgbClr val="FF0000"/>
                </a:solidFill>
              </a:rPr>
              <a:t>Cellulose and starch illustrate the principle that structure </a:t>
            </a:r>
            <a:r>
              <a:rPr lang="en-IN" dirty="0" smtClean="0">
                <a:solidFill>
                  <a:srgbClr val="FF0000"/>
                </a:solidFill>
              </a:rPr>
              <a:t>affects function </a:t>
            </a:r>
            <a:r>
              <a:rPr lang="en-IN" dirty="0">
                <a:solidFill>
                  <a:srgbClr val="FF0000"/>
                </a:solidFill>
              </a:rPr>
              <a:t>in biological systems.</a:t>
            </a:r>
          </a:p>
        </p:txBody>
      </p:sp>
    </p:spTree>
    <p:extLst>
      <p:ext uri="{BB962C8B-B14F-4D97-AF65-F5344CB8AC3E}">
        <p14:creationId xmlns:p14="http://schemas.microsoft.com/office/powerpoint/2010/main" val="5871985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rPr>
              <a:t>Some functions of carbohydrates</a:t>
            </a:r>
            <a:endParaRPr lang="en-US" sz="3200" b="1" dirty="0">
              <a:solidFill>
                <a:srgbClr val="0000FF"/>
              </a:solidFill>
            </a:endParaRPr>
          </a:p>
        </p:txBody>
      </p:sp>
      <p:sp>
        <p:nvSpPr>
          <p:cNvPr id="2" name="TextBox 1"/>
          <p:cNvSpPr txBox="1"/>
          <p:nvPr/>
        </p:nvSpPr>
        <p:spPr>
          <a:xfrm>
            <a:off x="685800" y="787992"/>
            <a:ext cx="1827616" cy="369332"/>
          </a:xfrm>
          <a:prstGeom prst="rect">
            <a:avLst/>
          </a:prstGeom>
          <a:noFill/>
        </p:spPr>
        <p:txBody>
          <a:bodyPr wrap="none" rtlCol="0">
            <a:spAutoFit/>
          </a:bodyPr>
          <a:lstStyle/>
          <a:p>
            <a:r>
              <a:rPr lang="en-US" b="1" dirty="0" smtClean="0"/>
              <a:t>Source of energy</a:t>
            </a:r>
          </a:p>
        </p:txBody>
      </p:sp>
      <p:pic>
        <p:nvPicPr>
          <p:cNvPr id="4" name="Picture 3"/>
          <p:cNvPicPr>
            <a:picLocks noChangeAspect="1"/>
          </p:cNvPicPr>
          <p:nvPr/>
        </p:nvPicPr>
        <p:blipFill rotWithShape="1">
          <a:blip r:embed="rId2"/>
          <a:srcRect l="19436" t="9932" r="22092" b="8549"/>
          <a:stretch/>
        </p:blipFill>
        <p:spPr>
          <a:xfrm>
            <a:off x="184344" y="1192158"/>
            <a:ext cx="1611327" cy="2160642"/>
          </a:xfrm>
          <a:prstGeom prst="rect">
            <a:avLst/>
          </a:prstGeom>
        </p:spPr>
      </p:pic>
      <p:sp>
        <p:nvSpPr>
          <p:cNvPr id="5" name="TextBox 4"/>
          <p:cNvSpPr txBox="1"/>
          <p:nvPr/>
        </p:nvSpPr>
        <p:spPr>
          <a:xfrm>
            <a:off x="5561510" y="787992"/>
            <a:ext cx="2441759" cy="369332"/>
          </a:xfrm>
          <a:prstGeom prst="rect">
            <a:avLst/>
          </a:prstGeom>
          <a:noFill/>
        </p:spPr>
        <p:txBody>
          <a:bodyPr wrap="none" rtlCol="0">
            <a:spAutoFit/>
          </a:bodyPr>
          <a:lstStyle/>
          <a:p>
            <a:r>
              <a:rPr lang="en-US" b="1" dirty="0"/>
              <a:t>Storage form of energy</a:t>
            </a:r>
            <a:r>
              <a:rPr lang="en-US" b="1" dirty="0" smtClean="0"/>
              <a:t>:</a:t>
            </a:r>
            <a:endParaRPr lang="en-US" b="1" dirty="0"/>
          </a:p>
        </p:txBody>
      </p:sp>
      <p:pic>
        <p:nvPicPr>
          <p:cNvPr id="6" name="Picture 5"/>
          <p:cNvPicPr>
            <a:picLocks noChangeAspect="1"/>
          </p:cNvPicPr>
          <p:nvPr/>
        </p:nvPicPr>
        <p:blipFill rotWithShape="1">
          <a:blip r:embed="rId3" cstate="print"/>
          <a:srcRect l="28125" t="11291" r="8594"/>
          <a:stretch/>
        </p:blipFill>
        <p:spPr>
          <a:xfrm>
            <a:off x="1795671" y="1215902"/>
            <a:ext cx="1676400" cy="156515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600" b="17600"/>
          <a:stretch/>
        </p:blipFill>
        <p:spPr>
          <a:xfrm>
            <a:off x="5534590" y="1237214"/>
            <a:ext cx="2587037" cy="1676400"/>
          </a:xfrm>
          <a:prstGeom prst="rect">
            <a:avLst/>
          </a:prstGeom>
        </p:spPr>
      </p:pic>
      <p:sp>
        <p:nvSpPr>
          <p:cNvPr id="9" name="TextBox 8"/>
          <p:cNvSpPr txBox="1"/>
          <p:nvPr/>
        </p:nvSpPr>
        <p:spPr>
          <a:xfrm>
            <a:off x="437772" y="3264844"/>
            <a:ext cx="1104470" cy="369332"/>
          </a:xfrm>
          <a:prstGeom prst="rect">
            <a:avLst/>
          </a:prstGeom>
          <a:noFill/>
        </p:spPr>
        <p:txBody>
          <a:bodyPr wrap="none" rtlCol="0">
            <a:spAutoFit/>
          </a:bodyPr>
          <a:lstStyle/>
          <a:p>
            <a:r>
              <a:rPr lang="en-US" dirty="0" smtClean="0"/>
              <a:t>D-glucose</a:t>
            </a:r>
            <a:endParaRPr lang="en-US" dirty="0"/>
          </a:p>
        </p:txBody>
      </p:sp>
      <p:sp>
        <p:nvSpPr>
          <p:cNvPr id="11" name="TextBox 10"/>
          <p:cNvSpPr txBox="1"/>
          <p:nvPr/>
        </p:nvSpPr>
        <p:spPr>
          <a:xfrm>
            <a:off x="1961181" y="2697597"/>
            <a:ext cx="892552" cy="369332"/>
          </a:xfrm>
          <a:prstGeom prst="rect">
            <a:avLst/>
          </a:prstGeom>
          <a:noFill/>
        </p:spPr>
        <p:txBody>
          <a:bodyPr wrap="none" rtlCol="0">
            <a:spAutoFit/>
          </a:bodyPr>
          <a:lstStyle/>
          <a:p>
            <a:r>
              <a:rPr lang="en-US" dirty="0" smtClean="0"/>
              <a:t>Lactose</a:t>
            </a:r>
            <a:endParaRPr lang="en-US" dirty="0"/>
          </a:p>
        </p:txBody>
      </p:sp>
      <p:sp>
        <p:nvSpPr>
          <p:cNvPr id="12" name="TextBox 11"/>
          <p:cNvSpPr txBox="1"/>
          <p:nvPr/>
        </p:nvSpPr>
        <p:spPr>
          <a:xfrm>
            <a:off x="6543642" y="2909924"/>
            <a:ext cx="771558" cy="369332"/>
          </a:xfrm>
          <a:prstGeom prst="rect">
            <a:avLst/>
          </a:prstGeom>
          <a:noFill/>
        </p:spPr>
        <p:txBody>
          <a:bodyPr wrap="none" rtlCol="0">
            <a:spAutoFit/>
          </a:bodyPr>
          <a:lstStyle/>
          <a:p>
            <a:r>
              <a:rPr lang="en-US" dirty="0" smtClean="0"/>
              <a:t>Starch</a:t>
            </a:r>
            <a:endParaRPr lang="en-US" dirty="0"/>
          </a:p>
        </p:txBody>
      </p:sp>
      <p:sp>
        <p:nvSpPr>
          <p:cNvPr id="10" name="TextBox 9"/>
          <p:cNvSpPr txBox="1"/>
          <p:nvPr/>
        </p:nvSpPr>
        <p:spPr>
          <a:xfrm>
            <a:off x="396211" y="3733800"/>
            <a:ext cx="2335576" cy="369332"/>
          </a:xfrm>
          <a:prstGeom prst="rect">
            <a:avLst/>
          </a:prstGeom>
          <a:noFill/>
        </p:spPr>
        <p:txBody>
          <a:bodyPr wrap="none" rtlCol="0">
            <a:spAutoFit/>
          </a:bodyPr>
          <a:lstStyle/>
          <a:p>
            <a:r>
              <a:rPr lang="en-US" b="1" dirty="0" smtClean="0"/>
              <a:t>Structural component:</a:t>
            </a:r>
            <a:endParaRPr lang="en-US" b="1" dirty="0"/>
          </a:p>
        </p:txBody>
      </p:sp>
      <p:pic>
        <p:nvPicPr>
          <p:cNvPr id="13" name="Picture 12"/>
          <p:cNvPicPr>
            <a:picLocks noChangeAspect="1"/>
          </p:cNvPicPr>
          <p:nvPr/>
        </p:nvPicPr>
        <p:blipFill>
          <a:blip r:embed="rId5"/>
          <a:stretch>
            <a:fillRect/>
          </a:stretch>
        </p:blipFill>
        <p:spPr>
          <a:xfrm>
            <a:off x="152400" y="4161292"/>
            <a:ext cx="2696296" cy="2018009"/>
          </a:xfrm>
          <a:prstGeom prst="rect">
            <a:avLst/>
          </a:prstGeom>
        </p:spPr>
      </p:pic>
      <p:sp>
        <p:nvSpPr>
          <p:cNvPr id="15" name="TextBox 14"/>
          <p:cNvSpPr txBox="1"/>
          <p:nvPr/>
        </p:nvSpPr>
        <p:spPr>
          <a:xfrm>
            <a:off x="6120229" y="3492840"/>
            <a:ext cx="1827231" cy="369332"/>
          </a:xfrm>
          <a:prstGeom prst="rect">
            <a:avLst/>
          </a:prstGeom>
          <a:noFill/>
        </p:spPr>
        <p:txBody>
          <a:bodyPr wrap="none" rtlCol="0">
            <a:spAutoFit/>
          </a:bodyPr>
          <a:lstStyle/>
          <a:p>
            <a:r>
              <a:rPr lang="en-US" b="1" dirty="0" smtClean="0"/>
              <a:t>Cell recognitions:</a:t>
            </a:r>
            <a:endParaRPr lang="en-US" b="1" dirty="0"/>
          </a:p>
        </p:txBody>
      </p:sp>
      <p:pic>
        <p:nvPicPr>
          <p:cNvPr id="16" name="Picture 15"/>
          <p:cNvPicPr>
            <a:picLocks noChangeAspect="1"/>
          </p:cNvPicPr>
          <p:nvPr/>
        </p:nvPicPr>
        <p:blipFill>
          <a:blip r:embed="rId6" cstate="print"/>
          <a:stretch>
            <a:fillRect/>
          </a:stretch>
        </p:blipFill>
        <p:spPr>
          <a:xfrm>
            <a:off x="2966538" y="4103132"/>
            <a:ext cx="2100418" cy="2090045"/>
          </a:xfrm>
          <a:prstGeom prst="rect">
            <a:avLst/>
          </a:prstGeom>
        </p:spPr>
      </p:pic>
      <p:sp>
        <p:nvSpPr>
          <p:cNvPr id="17" name="TextBox 16"/>
          <p:cNvSpPr txBox="1"/>
          <p:nvPr/>
        </p:nvSpPr>
        <p:spPr>
          <a:xfrm>
            <a:off x="1638009" y="6179301"/>
            <a:ext cx="1005403" cy="369332"/>
          </a:xfrm>
          <a:prstGeom prst="rect">
            <a:avLst/>
          </a:prstGeom>
          <a:noFill/>
        </p:spPr>
        <p:txBody>
          <a:bodyPr wrap="none" rtlCol="0">
            <a:spAutoFit/>
          </a:bodyPr>
          <a:lstStyle/>
          <a:p>
            <a:r>
              <a:rPr lang="en-US" dirty="0" smtClean="0"/>
              <a:t>cellulose</a:t>
            </a:r>
            <a:endParaRPr lang="en-US" dirty="0"/>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63759" y="3853112"/>
            <a:ext cx="3323191" cy="2510855"/>
          </a:xfrm>
          <a:prstGeom prst="rect">
            <a:avLst/>
          </a:prstGeom>
        </p:spPr>
      </p:pic>
      <p:sp>
        <p:nvSpPr>
          <p:cNvPr id="19" name="TextBox 18"/>
          <p:cNvSpPr txBox="1"/>
          <p:nvPr/>
        </p:nvSpPr>
        <p:spPr>
          <a:xfrm>
            <a:off x="5578927" y="6363967"/>
            <a:ext cx="2909836" cy="369332"/>
          </a:xfrm>
          <a:prstGeom prst="rect">
            <a:avLst/>
          </a:prstGeom>
          <a:noFill/>
        </p:spPr>
        <p:txBody>
          <a:bodyPr wrap="none" rtlCol="0">
            <a:spAutoFit/>
          </a:bodyPr>
          <a:lstStyle/>
          <a:p>
            <a:r>
              <a:rPr lang="en-US" dirty="0" smtClean="0"/>
              <a:t>Glycolipids and glycoproteins</a:t>
            </a:r>
            <a:endParaRPr lang="en-US" dirty="0"/>
          </a:p>
        </p:txBody>
      </p:sp>
    </p:spTree>
    <p:extLst>
      <p:ext uri="{BB962C8B-B14F-4D97-AF65-F5344CB8AC3E}">
        <p14:creationId xmlns:p14="http://schemas.microsoft.com/office/powerpoint/2010/main" val="29802182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908720"/>
            <a:ext cx="7835001" cy="5632311"/>
          </a:xfrm>
          <a:prstGeom prst="rect">
            <a:avLst/>
          </a:prstGeom>
          <a:noFill/>
        </p:spPr>
        <p:txBody>
          <a:bodyPr wrap="square">
            <a:spAutoFit/>
          </a:bodyPr>
          <a:lstStyle/>
          <a:p>
            <a:pPr marL="342900" indent="-342900" algn="just">
              <a:lnSpc>
                <a:spcPct val="150000"/>
              </a:lnSpc>
              <a:buFont typeface="+mj-lt"/>
              <a:buAutoNum type="arabicPeriod"/>
            </a:pPr>
            <a:r>
              <a:rPr lang="en-IN" sz="2000" dirty="0">
                <a:solidFill>
                  <a:srgbClr val="0000FF"/>
                </a:solidFill>
              </a:rPr>
              <a:t>First, carbohydrates serve as </a:t>
            </a:r>
            <a:r>
              <a:rPr lang="en-IN" sz="2000" b="1" i="1" dirty="0">
                <a:solidFill>
                  <a:srgbClr val="0000FF"/>
                </a:solidFill>
              </a:rPr>
              <a:t>energy stores, fuels, and metabolic intermediates</a:t>
            </a:r>
            <a:r>
              <a:rPr lang="en-IN" sz="2000" i="1" dirty="0">
                <a:solidFill>
                  <a:srgbClr val="0000FF"/>
                </a:solidFill>
              </a:rPr>
              <a:t>.</a:t>
            </a:r>
          </a:p>
          <a:p>
            <a:pPr marL="342900" indent="-342900" algn="just">
              <a:lnSpc>
                <a:spcPct val="150000"/>
              </a:lnSpc>
              <a:buFont typeface="+mj-lt"/>
              <a:buAutoNum type="arabicPeriod"/>
            </a:pPr>
            <a:r>
              <a:rPr lang="en-IN" sz="2000" dirty="0">
                <a:solidFill>
                  <a:srgbClr val="0000FF"/>
                </a:solidFill>
              </a:rPr>
              <a:t>Second, ribose and deoxyribose sugars form part of the </a:t>
            </a:r>
            <a:r>
              <a:rPr lang="en-IN" sz="2000" b="1" i="1" dirty="0">
                <a:solidFill>
                  <a:srgbClr val="0000FF"/>
                </a:solidFill>
              </a:rPr>
              <a:t>structural </a:t>
            </a:r>
            <a:r>
              <a:rPr lang="en-IN" sz="2000" b="1" i="1" dirty="0" smtClean="0">
                <a:solidFill>
                  <a:srgbClr val="0000FF"/>
                </a:solidFill>
              </a:rPr>
              <a:t>framework of </a:t>
            </a:r>
            <a:r>
              <a:rPr lang="en-IN" sz="2000" b="1" i="1" dirty="0">
                <a:solidFill>
                  <a:srgbClr val="0000FF"/>
                </a:solidFill>
              </a:rPr>
              <a:t>RNA and DNA</a:t>
            </a:r>
            <a:r>
              <a:rPr lang="en-IN" sz="2000" i="1" dirty="0">
                <a:solidFill>
                  <a:srgbClr val="0000FF"/>
                </a:solidFill>
              </a:rPr>
              <a:t>. </a:t>
            </a:r>
          </a:p>
          <a:p>
            <a:pPr marL="342900" indent="-342900" algn="just">
              <a:lnSpc>
                <a:spcPct val="150000"/>
              </a:lnSpc>
              <a:buFont typeface="+mj-lt"/>
              <a:buAutoNum type="arabicPeriod"/>
            </a:pPr>
            <a:r>
              <a:rPr lang="en-IN" sz="2000" dirty="0">
                <a:solidFill>
                  <a:srgbClr val="0000FF"/>
                </a:solidFill>
              </a:rPr>
              <a:t>Third, polysaccharides are </a:t>
            </a:r>
            <a:r>
              <a:rPr lang="en-IN" sz="2000" b="1" i="1" dirty="0">
                <a:solidFill>
                  <a:srgbClr val="0000FF"/>
                </a:solidFill>
              </a:rPr>
              <a:t>structural elements in the cell walls of bacteria and plants</a:t>
            </a:r>
            <a:r>
              <a:rPr lang="en-IN" sz="2000" i="1" dirty="0">
                <a:solidFill>
                  <a:srgbClr val="0000FF"/>
                </a:solidFill>
              </a:rPr>
              <a:t>. </a:t>
            </a:r>
            <a:r>
              <a:rPr lang="en-IN" sz="2000" dirty="0">
                <a:solidFill>
                  <a:srgbClr val="0000FF"/>
                </a:solidFill>
              </a:rPr>
              <a:t>In fact</a:t>
            </a:r>
            <a:r>
              <a:rPr lang="en-IN" sz="2000" dirty="0" smtClean="0">
                <a:solidFill>
                  <a:srgbClr val="0000FF"/>
                </a:solidFill>
              </a:rPr>
              <a:t>, cellulose</a:t>
            </a:r>
            <a:r>
              <a:rPr lang="en-IN" sz="2000" dirty="0">
                <a:solidFill>
                  <a:srgbClr val="0000FF"/>
                </a:solidFill>
              </a:rPr>
              <a:t>, the main constituent of plant cell walls, is one of the most abundant organic compounds in the biosphere.</a:t>
            </a:r>
          </a:p>
          <a:p>
            <a:pPr marL="342900" indent="-342900" algn="just">
              <a:lnSpc>
                <a:spcPct val="150000"/>
              </a:lnSpc>
              <a:buFont typeface="+mj-lt"/>
              <a:buAutoNum type="arabicPeriod"/>
            </a:pPr>
            <a:r>
              <a:rPr lang="en-IN" sz="2000" dirty="0">
                <a:solidFill>
                  <a:srgbClr val="0000FF"/>
                </a:solidFill>
              </a:rPr>
              <a:t>Fourth, </a:t>
            </a:r>
            <a:r>
              <a:rPr lang="en-IN" sz="2000" b="1" dirty="0">
                <a:solidFill>
                  <a:srgbClr val="0000FF"/>
                </a:solidFill>
              </a:rPr>
              <a:t>carbohydrates are </a:t>
            </a:r>
            <a:r>
              <a:rPr lang="en-IN" sz="2000" b="1" i="1" dirty="0">
                <a:solidFill>
                  <a:srgbClr val="0000FF"/>
                </a:solidFill>
              </a:rPr>
              <a:t>linked to many proteins and lipids</a:t>
            </a:r>
            <a:r>
              <a:rPr lang="en-IN" sz="2000" b="1" dirty="0">
                <a:solidFill>
                  <a:srgbClr val="0000FF"/>
                </a:solidFill>
              </a:rPr>
              <a:t>, where they play key roles in mediating interactions</a:t>
            </a:r>
            <a:r>
              <a:rPr lang="en-IN" sz="2000" dirty="0">
                <a:solidFill>
                  <a:srgbClr val="0000FF"/>
                </a:solidFill>
              </a:rPr>
              <a:t> among cells and interactions between cells and other elements in the cellular environment.</a:t>
            </a:r>
          </a:p>
        </p:txBody>
      </p:sp>
      <p:sp>
        <p:nvSpPr>
          <p:cNvPr id="3" name="TextBox 2"/>
          <p:cNvSpPr txBox="1"/>
          <p:nvPr/>
        </p:nvSpPr>
        <p:spPr>
          <a:xfrm>
            <a:off x="1043608" y="404664"/>
            <a:ext cx="4014369" cy="523220"/>
          </a:xfrm>
          <a:prstGeom prst="rect">
            <a:avLst/>
          </a:prstGeom>
          <a:noFill/>
        </p:spPr>
        <p:txBody>
          <a:bodyPr wrap="none" rtlCol="0">
            <a:spAutoFit/>
          </a:bodyPr>
          <a:lstStyle/>
          <a:p>
            <a:r>
              <a:rPr lang="en-US" sz="2800" b="1" dirty="0" smtClean="0">
                <a:solidFill>
                  <a:srgbClr val="FF0000"/>
                </a:solidFill>
              </a:rPr>
              <a:t>Why are they important ?</a:t>
            </a:r>
            <a:endParaRPr lang="en-IN" sz="2800" b="1" dirty="0">
              <a:solidFill>
                <a:srgbClr val="FF0000"/>
              </a:solidFill>
            </a:endParaRPr>
          </a:p>
        </p:txBody>
      </p:sp>
    </p:spTree>
    <p:extLst>
      <p:ext uri="{BB962C8B-B14F-4D97-AF65-F5344CB8AC3E}">
        <p14:creationId xmlns:p14="http://schemas.microsoft.com/office/powerpoint/2010/main" val="3961196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84784"/>
            <a:ext cx="6803024"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43000" y="900009"/>
            <a:ext cx="3140968" cy="461665"/>
          </a:xfrm>
          <a:prstGeom prst="rect">
            <a:avLst/>
          </a:prstGeom>
          <a:noFill/>
        </p:spPr>
        <p:txBody>
          <a:bodyPr wrap="square" rtlCol="0">
            <a:spAutoFit/>
          </a:bodyPr>
          <a:lstStyle/>
          <a:p>
            <a:r>
              <a:rPr lang="en-US" sz="2400" b="1" dirty="0" smtClean="0">
                <a:solidFill>
                  <a:srgbClr val="0000FF"/>
                </a:solidFill>
              </a:rPr>
              <a:t>Summary Points</a:t>
            </a:r>
            <a:endParaRPr lang="en-US" sz="2400" b="1" dirty="0">
              <a:solidFill>
                <a:srgbClr val="0000FF"/>
              </a:solidFill>
            </a:endParaRPr>
          </a:p>
        </p:txBody>
      </p:sp>
    </p:spTree>
    <p:extLst>
      <p:ext uri="{BB962C8B-B14F-4D97-AF65-F5344CB8AC3E}">
        <p14:creationId xmlns:p14="http://schemas.microsoft.com/office/powerpoint/2010/main" val="1338123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rPr>
              <a:t>Main elements of life</a:t>
            </a:r>
            <a:endParaRPr lang="en-US" sz="3200" b="1" dirty="0">
              <a:solidFill>
                <a:srgbClr val="0000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1109662"/>
            <a:ext cx="8496944" cy="5608695"/>
          </a:xfrm>
          <a:prstGeom prst="rect">
            <a:avLst/>
          </a:prstGeom>
        </p:spPr>
      </p:pic>
    </p:spTree>
    <p:extLst>
      <p:ext uri="{BB962C8B-B14F-4D97-AF65-F5344CB8AC3E}">
        <p14:creationId xmlns:p14="http://schemas.microsoft.com/office/powerpoint/2010/main" val="28814142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3648" y="2564904"/>
            <a:ext cx="6048672" cy="707886"/>
          </a:xfrm>
          <a:prstGeom prst="rect">
            <a:avLst/>
          </a:prstGeom>
          <a:noFill/>
        </p:spPr>
        <p:txBody>
          <a:bodyPr wrap="square" rtlCol="0">
            <a:spAutoFit/>
          </a:bodyPr>
          <a:lstStyle/>
          <a:p>
            <a:pPr algn="ctr"/>
            <a:r>
              <a:rPr lang="en-US" sz="4000" b="1" dirty="0" smtClean="0">
                <a:solidFill>
                  <a:srgbClr val="0000FF"/>
                </a:solidFill>
              </a:rPr>
              <a:t>Nucleic Acids</a:t>
            </a:r>
            <a:endParaRPr lang="en-US" sz="4000" b="1" dirty="0">
              <a:solidFill>
                <a:srgbClr val="0000FF"/>
              </a:solidFill>
            </a:endParaRPr>
          </a:p>
        </p:txBody>
      </p:sp>
    </p:spTree>
    <p:extLst>
      <p:ext uri="{BB962C8B-B14F-4D97-AF65-F5344CB8AC3E}">
        <p14:creationId xmlns:p14="http://schemas.microsoft.com/office/powerpoint/2010/main" val="7588394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600515"/>
            <a:ext cx="7776864" cy="2169825"/>
          </a:xfrm>
          <a:prstGeom prst="rect">
            <a:avLst/>
          </a:prstGeom>
        </p:spPr>
        <p:txBody>
          <a:bodyPr wrap="square">
            <a:spAutoFit/>
          </a:bodyPr>
          <a:lstStyle/>
          <a:p>
            <a:pPr marL="285750" indent="-285750" algn="just">
              <a:lnSpc>
                <a:spcPct val="150000"/>
              </a:lnSpc>
              <a:buFont typeface="Arial" pitchFamily="34" charset="0"/>
              <a:buChar char="•"/>
            </a:pPr>
            <a:r>
              <a:rPr lang="en-IN" dirty="0" smtClean="0"/>
              <a:t>Genetic material is comprised </a:t>
            </a:r>
            <a:r>
              <a:rPr lang="en-IN" dirty="0"/>
              <a:t>of the </a:t>
            </a:r>
            <a:r>
              <a:rPr lang="en-IN" b="1" dirty="0"/>
              <a:t>nucleic acids, </a:t>
            </a:r>
            <a:r>
              <a:rPr lang="en-IN" dirty="0"/>
              <a:t>DNA and RNA.</a:t>
            </a:r>
          </a:p>
          <a:p>
            <a:pPr marL="285750" indent="-285750" algn="just">
              <a:lnSpc>
                <a:spcPct val="150000"/>
              </a:lnSpc>
              <a:buFont typeface="Arial" pitchFamily="34" charset="0"/>
              <a:buChar char="•"/>
            </a:pPr>
            <a:r>
              <a:rPr lang="en-IN" dirty="0"/>
              <a:t>Deoxyribonucleic acid (</a:t>
            </a:r>
            <a:r>
              <a:rPr lang="en-IN" b="1" dirty="0"/>
              <a:t>DNA</a:t>
            </a:r>
            <a:r>
              <a:rPr lang="en-IN" dirty="0"/>
              <a:t>) is the carrier </a:t>
            </a:r>
            <a:r>
              <a:rPr lang="en-IN" dirty="0" smtClean="0"/>
              <a:t>of genetic </a:t>
            </a:r>
            <a:r>
              <a:rPr lang="en-IN" dirty="0"/>
              <a:t>information, while ribonucleic acid (</a:t>
            </a:r>
            <a:r>
              <a:rPr lang="en-IN" b="1" dirty="0"/>
              <a:t>RNA</a:t>
            </a:r>
            <a:r>
              <a:rPr lang="en-IN" dirty="0"/>
              <a:t>) plays a role in using </a:t>
            </a:r>
            <a:r>
              <a:rPr lang="en-IN" dirty="0" smtClean="0"/>
              <a:t>the information </a:t>
            </a:r>
            <a:r>
              <a:rPr lang="en-IN" dirty="0"/>
              <a:t>contained within the DNA to make new molecules in the cell. </a:t>
            </a:r>
            <a:endParaRPr lang="en-IN" dirty="0" smtClean="0"/>
          </a:p>
          <a:p>
            <a:pPr marL="285750" indent="-285750" algn="just">
              <a:lnSpc>
                <a:spcPct val="150000"/>
              </a:lnSpc>
              <a:buFont typeface="Arial" pitchFamily="34" charset="0"/>
              <a:buChar char="•"/>
            </a:pPr>
            <a:r>
              <a:rPr lang="en-IN" dirty="0" smtClean="0"/>
              <a:t>Some viruses </a:t>
            </a:r>
            <a:r>
              <a:rPr lang="en-IN" dirty="0"/>
              <a:t>use </a:t>
            </a:r>
            <a:r>
              <a:rPr lang="en-IN" b="1" dirty="0"/>
              <a:t>RNA as their genetic material </a:t>
            </a:r>
            <a:r>
              <a:rPr lang="en-IN" dirty="0"/>
              <a:t>instead of DNA</a:t>
            </a:r>
            <a:r>
              <a:rPr lang="en-IN" dirty="0" smtClean="0"/>
              <a:t>.</a:t>
            </a:r>
            <a:endParaRPr lang="en-IN" b="1" dirty="0"/>
          </a:p>
        </p:txBody>
      </p:sp>
      <p:sp>
        <p:nvSpPr>
          <p:cNvPr id="3" name="TextBox 2"/>
          <p:cNvSpPr txBox="1"/>
          <p:nvPr/>
        </p:nvSpPr>
        <p:spPr>
          <a:xfrm>
            <a:off x="1331640" y="116632"/>
            <a:ext cx="6048672" cy="523220"/>
          </a:xfrm>
          <a:prstGeom prst="rect">
            <a:avLst/>
          </a:prstGeom>
          <a:noFill/>
        </p:spPr>
        <p:txBody>
          <a:bodyPr wrap="square" rtlCol="0">
            <a:spAutoFit/>
          </a:bodyPr>
          <a:lstStyle/>
          <a:p>
            <a:pPr algn="ctr"/>
            <a:r>
              <a:rPr lang="en-US" sz="2800" b="1" dirty="0" smtClean="0">
                <a:solidFill>
                  <a:srgbClr val="0000FF"/>
                </a:solidFill>
              </a:rPr>
              <a:t>Nucleic Acids</a:t>
            </a:r>
            <a:endParaRPr lang="en-US" sz="2800" b="1" dirty="0">
              <a:solidFill>
                <a:srgbClr val="0000FF"/>
              </a:solidFill>
            </a:endParaRPr>
          </a:p>
        </p:txBody>
      </p:sp>
      <p:pic>
        <p:nvPicPr>
          <p:cNvPr id="15362" name="Picture 2" descr="DNA &amp; RNA Vect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684" y="2976768"/>
            <a:ext cx="5544616" cy="388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8765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132267"/>
            <a:ext cx="6048672" cy="523220"/>
          </a:xfrm>
          <a:prstGeom prst="rect">
            <a:avLst/>
          </a:prstGeom>
          <a:noFill/>
        </p:spPr>
        <p:txBody>
          <a:bodyPr wrap="square" rtlCol="0">
            <a:spAutoFit/>
          </a:bodyPr>
          <a:lstStyle/>
          <a:p>
            <a:pPr algn="ctr"/>
            <a:r>
              <a:rPr lang="en-US" sz="2800" b="1" dirty="0" smtClean="0">
                <a:solidFill>
                  <a:srgbClr val="0000FF"/>
                </a:solidFill>
              </a:rPr>
              <a:t>Monomers of Nucleic Acids ?</a:t>
            </a:r>
            <a:endParaRPr lang="en-US" sz="2800" b="1" dirty="0">
              <a:solidFill>
                <a:srgbClr val="0000FF"/>
              </a:solidFill>
            </a:endParaRPr>
          </a:p>
        </p:txBody>
      </p:sp>
      <p:grpSp>
        <p:nvGrpSpPr>
          <p:cNvPr id="6" name="Group 5"/>
          <p:cNvGrpSpPr/>
          <p:nvPr/>
        </p:nvGrpSpPr>
        <p:grpSpPr>
          <a:xfrm>
            <a:off x="2305553" y="836777"/>
            <a:ext cx="4100843" cy="3591711"/>
            <a:chOff x="7596336" y="1556792"/>
            <a:chExt cx="4100843" cy="3591711"/>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172" t="11031" r="34109" b="36597"/>
            <a:stretch/>
          </p:blipFill>
          <p:spPr bwMode="auto">
            <a:xfrm>
              <a:off x="7596336" y="1556792"/>
              <a:ext cx="4100843" cy="3591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648078" y="4348916"/>
              <a:ext cx="440319" cy="45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3995936" y="4428488"/>
            <a:ext cx="1346844" cy="400110"/>
          </a:xfrm>
          <a:prstGeom prst="rect">
            <a:avLst/>
          </a:prstGeom>
        </p:spPr>
        <p:txBody>
          <a:bodyPr wrap="none">
            <a:spAutoFit/>
          </a:bodyPr>
          <a:lstStyle/>
          <a:p>
            <a:r>
              <a:rPr lang="en-US" sz="2000" b="1" dirty="0">
                <a:solidFill>
                  <a:srgbClr val="0000FF"/>
                </a:solidFill>
              </a:rPr>
              <a:t>Nucleotide</a:t>
            </a:r>
            <a:endParaRPr lang="en-IN" sz="2000" b="1" dirty="0">
              <a:solidFill>
                <a:srgbClr val="0000FF"/>
              </a:solidFill>
            </a:endParaRPr>
          </a:p>
        </p:txBody>
      </p:sp>
      <p:sp>
        <p:nvSpPr>
          <p:cNvPr id="10" name="Rectangle 9"/>
          <p:cNvSpPr/>
          <p:nvPr/>
        </p:nvSpPr>
        <p:spPr>
          <a:xfrm>
            <a:off x="611560" y="5373216"/>
            <a:ext cx="8532440" cy="646331"/>
          </a:xfrm>
          <a:prstGeom prst="rect">
            <a:avLst/>
          </a:prstGeom>
        </p:spPr>
        <p:txBody>
          <a:bodyPr wrap="square">
            <a:spAutoFit/>
          </a:bodyPr>
          <a:lstStyle/>
          <a:p>
            <a:r>
              <a:rPr lang="en-IN" b="1" dirty="0">
                <a:solidFill>
                  <a:srgbClr val="FF0000"/>
                </a:solidFill>
              </a:rPr>
              <a:t>Nucleic acids </a:t>
            </a:r>
            <a:r>
              <a:rPr lang="en-IN" dirty="0">
                <a:solidFill>
                  <a:srgbClr val="FF0000"/>
                </a:solidFill>
              </a:rPr>
              <a:t>are chains of nucleotides in which the sugar of one nucleotide is joined to the phosphate group of the next.</a:t>
            </a:r>
          </a:p>
        </p:txBody>
      </p:sp>
    </p:spTree>
    <p:extLst>
      <p:ext uri="{BB962C8B-B14F-4D97-AF65-F5344CB8AC3E}">
        <p14:creationId xmlns:p14="http://schemas.microsoft.com/office/powerpoint/2010/main" val="332347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2940" y="160338"/>
            <a:ext cx="5687868" cy="523220"/>
          </a:xfrm>
          <a:prstGeom prst="rect">
            <a:avLst/>
          </a:prstGeom>
          <a:noFill/>
        </p:spPr>
        <p:txBody>
          <a:bodyPr wrap="square" rtlCol="0">
            <a:spAutoFit/>
          </a:bodyPr>
          <a:lstStyle/>
          <a:p>
            <a:pPr algn="ctr"/>
            <a:r>
              <a:rPr lang="en-US" sz="2800" b="1" dirty="0" smtClean="0">
                <a:solidFill>
                  <a:srgbClr val="0000FF"/>
                </a:solidFill>
              </a:rPr>
              <a:t>Basic structure of nucleotides</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1794"/>
          <a:stretch/>
        </p:blipFill>
        <p:spPr bwMode="auto">
          <a:xfrm>
            <a:off x="307975" y="756911"/>
            <a:ext cx="4196022" cy="5661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Suga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3145" t="12687" r="12625" b="43657"/>
          <a:stretch/>
        </p:blipFill>
        <p:spPr bwMode="auto">
          <a:xfrm>
            <a:off x="5148064" y="1484784"/>
            <a:ext cx="3767496" cy="38164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47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0771"/>
            <a:ext cx="1888449" cy="5595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228600"/>
            <a:ext cx="9144000" cy="584775"/>
          </a:xfrm>
          <a:prstGeom prst="rect">
            <a:avLst/>
          </a:prstGeom>
          <a:noFill/>
        </p:spPr>
        <p:txBody>
          <a:bodyPr wrap="square" rtlCol="0">
            <a:spAutoFit/>
          </a:bodyPr>
          <a:lstStyle/>
          <a:p>
            <a:pPr algn="ctr"/>
            <a:r>
              <a:rPr lang="en-US" sz="3200" b="1" dirty="0" smtClean="0">
                <a:solidFill>
                  <a:srgbClr val="0000FF"/>
                </a:solidFill>
              </a:rPr>
              <a:t>Nucleotides have diverse function</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7358"/>
          <a:stretch/>
        </p:blipFill>
        <p:spPr bwMode="auto">
          <a:xfrm>
            <a:off x="2743200" y="835242"/>
            <a:ext cx="3352800" cy="597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701426" y="2804972"/>
            <a:ext cx="3429000" cy="1015663"/>
          </a:xfrm>
          <a:prstGeom prst="rect">
            <a:avLst/>
          </a:prstGeom>
          <a:noFill/>
        </p:spPr>
        <p:txBody>
          <a:bodyPr wrap="square" rtlCol="0">
            <a:spAutoFit/>
          </a:bodyPr>
          <a:lstStyle/>
          <a:p>
            <a:r>
              <a:rPr lang="en-US" sz="2000" i="1" dirty="0" smtClean="0">
                <a:solidFill>
                  <a:srgbClr val="FF0000"/>
                </a:solidFill>
              </a:rPr>
              <a:t>1. Subunits </a:t>
            </a:r>
            <a:r>
              <a:rPr lang="en-US" sz="2000" i="1" dirty="0">
                <a:solidFill>
                  <a:srgbClr val="FF0000"/>
                </a:solidFill>
              </a:rPr>
              <a:t>of </a:t>
            </a:r>
            <a:r>
              <a:rPr lang="en-US" sz="2000" b="1" i="1" dirty="0">
                <a:solidFill>
                  <a:srgbClr val="FF0000"/>
                </a:solidFill>
              </a:rPr>
              <a:t>DNA</a:t>
            </a:r>
            <a:r>
              <a:rPr lang="en-US" sz="2000" i="1" dirty="0">
                <a:solidFill>
                  <a:srgbClr val="FF0000"/>
                </a:solidFill>
              </a:rPr>
              <a:t> and </a:t>
            </a:r>
            <a:r>
              <a:rPr lang="en-US" sz="2000" b="1" i="1" dirty="0" smtClean="0">
                <a:solidFill>
                  <a:srgbClr val="FF0000"/>
                </a:solidFill>
              </a:rPr>
              <a:t>RNA</a:t>
            </a:r>
            <a:r>
              <a:rPr lang="en-US" sz="2000" i="1" dirty="0" smtClean="0">
                <a:solidFill>
                  <a:srgbClr val="FF0000"/>
                </a:solidFill>
              </a:rPr>
              <a:t>. </a:t>
            </a:r>
          </a:p>
          <a:p>
            <a:r>
              <a:rPr lang="en-US" sz="2000" i="1" dirty="0" smtClean="0">
                <a:solidFill>
                  <a:srgbClr val="FF0000"/>
                </a:solidFill>
              </a:rPr>
              <a:t>The </a:t>
            </a:r>
            <a:r>
              <a:rPr lang="en-US" sz="2000" i="1" dirty="0">
                <a:solidFill>
                  <a:srgbClr val="FF0000"/>
                </a:solidFill>
              </a:rPr>
              <a:t>molecular repositories of genetic information.</a:t>
            </a:r>
          </a:p>
        </p:txBody>
      </p:sp>
    </p:spTree>
    <p:extLst>
      <p:ext uri="{BB962C8B-B14F-4D97-AF65-F5344CB8AC3E}">
        <p14:creationId xmlns:p14="http://schemas.microsoft.com/office/powerpoint/2010/main" val="15457673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16238"/>
            <a:ext cx="4124317" cy="6041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169907"/>
            <a:ext cx="9144000" cy="584775"/>
          </a:xfrm>
          <a:prstGeom prst="rect">
            <a:avLst/>
          </a:prstGeom>
          <a:noFill/>
        </p:spPr>
        <p:txBody>
          <a:bodyPr wrap="square" rtlCol="0">
            <a:spAutoFit/>
          </a:bodyPr>
          <a:lstStyle/>
          <a:p>
            <a:pPr algn="ctr"/>
            <a:r>
              <a:rPr lang="en-US" sz="3200" b="1" dirty="0" smtClean="0">
                <a:solidFill>
                  <a:srgbClr val="0000FF"/>
                </a:solidFill>
              </a:rPr>
              <a:t>Nucleotides have diverse function</a:t>
            </a:r>
          </a:p>
        </p:txBody>
      </p:sp>
      <p:sp>
        <p:nvSpPr>
          <p:cNvPr id="5" name="TextBox 4"/>
          <p:cNvSpPr txBox="1"/>
          <p:nvPr/>
        </p:nvSpPr>
        <p:spPr>
          <a:xfrm>
            <a:off x="5562600" y="2158663"/>
            <a:ext cx="3124200" cy="1015663"/>
          </a:xfrm>
          <a:prstGeom prst="rect">
            <a:avLst/>
          </a:prstGeom>
          <a:noFill/>
        </p:spPr>
        <p:txBody>
          <a:bodyPr wrap="square" rtlCol="0">
            <a:spAutoFit/>
          </a:bodyPr>
          <a:lstStyle/>
          <a:p>
            <a:r>
              <a:rPr lang="en-US" sz="2000" i="1" dirty="0" smtClean="0">
                <a:solidFill>
                  <a:srgbClr val="FF0000"/>
                </a:solidFill>
              </a:rPr>
              <a:t>2. Energy carriers </a:t>
            </a:r>
          </a:p>
          <a:p>
            <a:r>
              <a:rPr lang="en-US" sz="2000" i="1" dirty="0" smtClean="0">
                <a:solidFill>
                  <a:srgbClr val="FF0000"/>
                </a:solidFill>
              </a:rPr>
              <a:t>3. Enzyme helpers </a:t>
            </a:r>
          </a:p>
          <a:p>
            <a:r>
              <a:rPr lang="en-US" sz="2000" i="1" dirty="0" smtClean="0">
                <a:solidFill>
                  <a:srgbClr val="FF0000"/>
                </a:solidFill>
              </a:rPr>
              <a:t>4. Chemical messengers</a:t>
            </a:r>
            <a:endParaRPr lang="en-US" sz="2000" i="1" dirty="0">
              <a:solidFill>
                <a:srgbClr val="FF0000"/>
              </a:solidFill>
            </a:endParaRPr>
          </a:p>
        </p:txBody>
      </p:sp>
    </p:spTree>
    <p:extLst>
      <p:ext uri="{BB962C8B-B14F-4D97-AF65-F5344CB8AC3E}">
        <p14:creationId xmlns:p14="http://schemas.microsoft.com/office/powerpoint/2010/main" val="16984509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12" y="116632"/>
            <a:ext cx="9144000" cy="523220"/>
          </a:xfrm>
          <a:prstGeom prst="rect">
            <a:avLst/>
          </a:prstGeom>
          <a:noFill/>
        </p:spPr>
        <p:txBody>
          <a:bodyPr wrap="square" rtlCol="0">
            <a:spAutoFit/>
          </a:bodyPr>
          <a:lstStyle/>
          <a:p>
            <a:pPr algn="ctr"/>
            <a:r>
              <a:rPr lang="en-US" sz="2800" b="1" dirty="0" smtClean="0">
                <a:solidFill>
                  <a:srgbClr val="0000FF"/>
                </a:solidFill>
              </a:rPr>
              <a:t>The three components of nucleotides</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511" t="9871" r="27092" b="2913"/>
          <a:stretch/>
        </p:blipFill>
        <p:spPr bwMode="auto">
          <a:xfrm>
            <a:off x="5364088" y="1603970"/>
            <a:ext cx="3390900"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480" t="32403" r="47170" b="23491"/>
          <a:stretch/>
        </p:blipFill>
        <p:spPr bwMode="auto">
          <a:xfrm>
            <a:off x="571005" y="1102715"/>
            <a:ext cx="4106660" cy="252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62789" y="702605"/>
            <a:ext cx="2158476" cy="400110"/>
          </a:xfrm>
          <a:prstGeom prst="rect">
            <a:avLst/>
          </a:prstGeom>
          <a:noFill/>
        </p:spPr>
        <p:txBody>
          <a:bodyPr wrap="none" rtlCol="0">
            <a:spAutoFit/>
          </a:bodyPr>
          <a:lstStyle/>
          <a:p>
            <a:r>
              <a:rPr lang="en-US" sz="2000" b="1" dirty="0" smtClean="0">
                <a:solidFill>
                  <a:srgbClr val="FF0000"/>
                </a:solidFill>
              </a:rPr>
              <a:t>Nitrogenous Bases</a:t>
            </a:r>
            <a:endParaRPr lang="en-IN" sz="2000" b="1" dirty="0">
              <a:solidFill>
                <a:srgbClr val="FF0000"/>
              </a:solidFill>
            </a:endParaRPr>
          </a:p>
        </p:txBody>
      </p:sp>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7819" t="13087" r="29722" b="46943"/>
          <a:stretch/>
        </p:blipFill>
        <p:spPr bwMode="auto">
          <a:xfrm>
            <a:off x="526350" y="4293096"/>
            <a:ext cx="3926859" cy="2078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952856" y="4005064"/>
            <a:ext cx="779829" cy="400110"/>
          </a:xfrm>
          <a:prstGeom prst="rect">
            <a:avLst/>
          </a:prstGeom>
          <a:noFill/>
        </p:spPr>
        <p:txBody>
          <a:bodyPr wrap="none" rtlCol="0">
            <a:spAutoFit/>
          </a:bodyPr>
          <a:lstStyle/>
          <a:p>
            <a:r>
              <a:rPr lang="en-US" sz="2000" b="1" dirty="0" smtClean="0">
                <a:solidFill>
                  <a:srgbClr val="FF0000"/>
                </a:solidFill>
              </a:rPr>
              <a:t>Sugar</a:t>
            </a:r>
            <a:endParaRPr lang="en-IN" sz="2000" b="1" dirty="0">
              <a:solidFill>
                <a:srgbClr val="FF0000"/>
              </a:solidFill>
            </a:endParaRPr>
          </a:p>
        </p:txBody>
      </p:sp>
      <p:cxnSp>
        <p:nvCxnSpPr>
          <p:cNvPr id="8" name="Straight Connector 7"/>
          <p:cNvCxnSpPr/>
          <p:nvPr/>
        </p:nvCxnSpPr>
        <p:spPr>
          <a:xfrm>
            <a:off x="35496" y="4014973"/>
            <a:ext cx="482168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80300" y="1001680"/>
            <a:ext cx="1416670" cy="400110"/>
          </a:xfrm>
          <a:prstGeom prst="rect">
            <a:avLst/>
          </a:prstGeom>
          <a:noFill/>
        </p:spPr>
        <p:txBody>
          <a:bodyPr wrap="none" rtlCol="0">
            <a:spAutoFit/>
          </a:bodyPr>
          <a:lstStyle/>
          <a:p>
            <a:r>
              <a:rPr lang="en-US" sz="2000" b="1" dirty="0" smtClean="0">
                <a:solidFill>
                  <a:srgbClr val="FF0000"/>
                </a:solidFill>
              </a:rPr>
              <a:t>Phosphates</a:t>
            </a:r>
            <a:endParaRPr lang="en-IN" sz="2000" b="1" dirty="0">
              <a:solidFill>
                <a:srgbClr val="FF0000"/>
              </a:solidFill>
            </a:endParaRPr>
          </a:p>
        </p:txBody>
      </p:sp>
      <p:cxnSp>
        <p:nvCxnSpPr>
          <p:cNvPr id="10" name="Straight Connector 9"/>
          <p:cNvCxnSpPr/>
          <p:nvPr/>
        </p:nvCxnSpPr>
        <p:spPr>
          <a:xfrm>
            <a:off x="4857177" y="902660"/>
            <a:ext cx="0" cy="595534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Box 26"/>
          <p:cNvSpPr txBox="1">
            <a:spLocks noChangeArrowheads="1"/>
          </p:cNvSpPr>
          <p:nvPr/>
        </p:nvSpPr>
        <p:spPr bwMode="auto">
          <a:xfrm>
            <a:off x="865243" y="6342771"/>
            <a:ext cx="10876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1800" b="1" dirty="0" smtClean="0">
                <a:solidFill>
                  <a:srgbClr val="0000FF"/>
                </a:solidFill>
                <a:latin typeface="+mn-lt"/>
              </a:rPr>
              <a:t>C</a:t>
            </a:r>
            <a:r>
              <a:rPr lang="en-US" altLang="en-US" sz="1800" b="1" baseline="-25000" dirty="0" smtClean="0">
                <a:solidFill>
                  <a:srgbClr val="0000FF"/>
                </a:solidFill>
                <a:latin typeface="+mn-lt"/>
              </a:rPr>
              <a:t>5</a:t>
            </a:r>
            <a:r>
              <a:rPr lang="en-US" altLang="en-US" sz="1800" b="1" dirty="0" smtClean="0">
                <a:solidFill>
                  <a:srgbClr val="0000FF"/>
                </a:solidFill>
                <a:latin typeface="+mn-lt"/>
              </a:rPr>
              <a:t>H</a:t>
            </a:r>
            <a:r>
              <a:rPr lang="en-US" altLang="en-US" sz="1800" b="1" baseline="-25000" dirty="0" smtClean="0">
                <a:solidFill>
                  <a:srgbClr val="0000FF"/>
                </a:solidFill>
                <a:latin typeface="+mn-lt"/>
              </a:rPr>
              <a:t>10</a:t>
            </a:r>
            <a:r>
              <a:rPr lang="en-US" altLang="en-US" sz="1800" b="1" dirty="0" smtClean="0">
                <a:solidFill>
                  <a:srgbClr val="0000FF"/>
                </a:solidFill>
                <a:latin typeface="+mn-lt"/>
              </a:rPr>
              <a:t>O</a:t>
            </a:r>
            <a:r>
              <a:rPr lang="en-US" altLang="en-US" sz="1800" b="1" baseline="-25000" dirty="0" smtClean="0">
                <a:solidFill>
                  <a:srgbClr val="0000FF"/>
                </a:solidFill>
                <a:latin typeface="+mn-lt"/>
              </a:rPr>
              <a:t>4</a:t>
            </a:r>
            <a:endParaRPr lang="en-US" altLang="en-US" sz="1800" b="1" baseline="-25000" dirty="0">
              <a:solidFill>
                <a:srgbClr val="0000FF"/>
              </a:solidFill>
              <a:latin typeface="+mn-lt"/>
            </a:endParaRPr>
          </a:p>
        </p:txBody>
      </p:sp>
      <p:sp>
        <p:nvSpPr>
          <p:cNvPr id="13" name="Text Box 26"/>
          <p:cNvSpPr txBox="1">
            <a:spLocks noChangeArrowheads="1"/>
          </p:cNvSpPr>
          <p:nvPr/>
        </p:nvSpPr>
        <p:spPr bwMode="auto">
          <a:xfrm>
            <a:off x="3059832" y="6342771"/>
            <a:ext cx="10876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r>
              <a:rPr lang="en-US" altLang="en-US" sz="1800" b="1" dirty="0" smtClean="0">
                <a:solidFill>
                  <a:srgbClr val="0000FF"/>
                </a:solidFill>
                <a:latin typeface="+mn-lt"/>
              </a:rPr>
              <a:t>C</a:t>
            </a:r>
            <a:r>
              <a:rPr lang="en-US" altLang="en-US" sz="1800" b="1" baseline="-25000" dirty="0" smtClean="0">
                <a:solidFill>
                  <a:srgbClr val="0000FF"/>
                </a:solidFill>
                <a:latin typeface="+mn-lt"/>
              </a:rPr>
              <a:t>5</a:t>
            </a:r>
            <a:r>
              <a:rPr lang="en-US" altLang="en-US" sz="1800" b="1" dirty="0" smtClean="0">
                <a:solidFill>
                  <a:srgbClr val="0000FF"/>
                </a:solidFill>
                <a:latin typeface="+mn-lt"/>
              </a:rPr>
              <a:t>H</a:t>
            </a:r>
            <a:r>
              <a:rPr lang="en-US" altLang="en-US" sz="1800" b="1" baseline="-25000" dirty="0" smtClean="0">
                <a:solidFill>
                  <a:srgbClr val="0000FF"/>
                </a:solidFill>
                <a:latin typeface="+mn-lt"/>
              </a:rPr>
              <a:t>10</a:t>
            </a:r>
            <a:r>
              <a:rPr lang="en-US" altLang="en-US" sz="1800" b="1" dirty="0" smtClean="0">
                <a:solidFill>
                  <a:srgbClr val="0000FF"/>
                </a:solidFill>
                <a:latin typeface="+mn-lt"/>
              </a:rPr>
              <a:t>O</a:t>
            </a:r>
            <a:r>
              <a:rPr lang="en-US" altLang="en-US" sz="1800" b="1" baseline="-25000" dirty="0">
                <a:solidFill>
                  <a:srgbClr val="0000FF"/>
                </a:solidFill>
                <a:latin typeface="+mn-lt"/>
              </a:rPr>
              <a:t>5</a:t>
            </a:r>
          </a:p>
        </p:txBody>
      </p:sp>
    </p:spTree>
    <p:extLst>
      <p:ext uri="{BB962C8B-B14F-4D97-AF65-F5344CB8AC3E}">
        <p14:creationId xmlns:p14="http://schemas.microsoft.com/office/powerpoint/2010/main" val="27848956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qphs.fs.quoracdn.net/main-qimg-2eebc3bc6f45811b417f3ac544f1e97a-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808399"/>
            <a:ext cx="6264696" cy="46957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9512" y="188640"/>
            <a:ext cx="8784976" cy="461665"/>
          </a:xfrm>
          <a:prstGeom prst="rect">
            <a:avLst/>
          </a:prstGeom>
        </p:spPr>
        <p:txBody>
          <a:bodyPr wrap="square">
            <a:spAutoFit/>
          </a:bodyPr>
          <a:lstStyle/>
          <a:p>
            <a:r>
              <a:rPr lang="en-IN" sz="2400" b="1" dirty="0" err="1">
                <a:solidFill>
                  <a:srgbClr val="0000FF"/>
                </a:solidFill>
              </a:rPr>
              <a:t>Phosphodiester</a:t>
            </a:r>
            <a:r>
              <a:rPr lang="en-IN" sz="2400" b="1" dirty="0">
                <a:solidFill>
                  <a:srgbClr val="0000FF"/>
                </a:solidFill>
              </a:rPr>
              <a:t> Bonds Link Successive </a:t>
            </a:r>
            <a:r>
              <a:rPr lang="en-IN" sz="2400" b="1" dirty="0" smtClean="0">
                <a:solidFill>
                  <a:srgbClr val="0000FF"/>
                </a:solidFill>
              </a:rPr>
              <a:t>Nucleotides in </a:t>
            </a:r>
            <a:r>
              <a:rPr lang="en-IN" sz="2400" b="1" dirty="0">
                <a:solidFill>
                  <a:srgbClr val="0000FF"/>
                </a:solidFill>
              </a:rPr>
              <a:t>Nucleic Acids</a:t>
            </a:r>
            <a:endParaRPr lang="en-IN" sz="2400" dirty="0">
              <a:solidFill>
                <a:srgbClr val="0000FF"/>
              </a:solidFill>
            </a:endParaRPr>
          </a:p>
        </p:txBody>
      </p:sp>
      <p:sp>
        <p:nvSpPr>
          <p:cNvPr id="3" name="Rectangle 2"/>
          <p:cNvSpPr/>
          <p:nvPr/>
        </p:nvSpPr>
        <p:spPr>
          <a:xfrm>
            <a:off x="179512" y="5805264"/>
            <a:ext cx="8784976" cy="923330"/>
          </a:xfrm>
          <a:prstGeom prst="rect">
            <a:avLst/>
          </a:prstGeom>
          <a:solidFill>
            <a:srgbClr val="FFFF00"/>
          </a:solidFill>
        </p:spPr>
        <p:txBody>
          <a:bodyPr wrap="square">
            <a:spAutoFit/>
          </a:bodyPr>
          <a:lstStyle/>
          <a:p>
            <a:pPr algn="just"/>
            <a:r>
              <a:rPr lang="en-IN" dirty="0" smtClean="0"/>
              <a:t>Successive </a:t>
            </a:r>
            <a:r>
              <a:rPr lang="en-IN" dirty="0"/>
              <a:t>nucleotides of both DNA and RNA </a:t>
            </a:r>
            <a:r>
              <a:rPr lang="en-IN" dirty="0" smtClean="0"/>
              <a:t>are </a:t>
            </a:r>
            <a:r>
              <a:rPr lang="en-IN" b="1" dirty="0" smtClean="0">
                <a:solidFill>
                  <a:srgbClr val="FF0000"/>
                </a:solidFill>
              </a:rPr>
              <a:t>covalently</a:t>
            </a:r>
            <a:r>
              <a:rPr lang="en-IN" dirty="0" smtClean="0"/>
              <a:t> </a:t>
            </a:r>
            <a:r>
              <a:rPr lang="en-IN" dirty="0"/>
              <a:t>linked through </a:t>
            </a:r>
            <a:r>
              <a:rPr lang="en-IN" dirty="0" smtClean="0"/>
              <a:t>phosphate group </a:t>
            </a:r>
            <a:r>
              <a:rPr lang="en-IN" dirty="0"/>
              <a:t>“bridges,” </a:t>
            </a:r>
            <a:r>
              <a:rPr lang="en-IN" dirty="0" smtClean="0"/>
              <a:t>in which </a:t>
            </a:r>
            <a:r>
              <a:rPr lang="en-IN" dirty="0"/>
              <a:t>the </a:t>
            </a:r>
            <a:r>
              <a:rPr lang="en-IN" b="1" dirty="0">
                <a:solidFill>
                  <a:srgbClr val="FF0000"/>
                </a:solidFill>
              </a:rPr>
              <a:t>5-phosphate group of one nucleotide</a:t>
            </a:r>
            <a:r>
              <a:rPr lang="en-IN" b="1" dirty="0"/>
              <a:t> </a:t>
            </a:r>
            <a:r>
              <a:rPr lang="en-IN" dirty="0" smtClean="0"/>
              <a:t>unit</a:t>
            </a:r>
            <a:r>
              <a:rPr lang="en-IN" b="1" dirty="0" smtClean="0"/>
              <a:t> </a:t>
            </a:r>
            <a:r>
              <a:rPr lang="en-IN" dirty="0" smtClean="0"/>
              <a:t>is </a:t>
            </a:r>
            <a:r>
              <a:rPr lang="en-IN" dirty="0"/>
              <a:t>joined to the </a:t>
            </a:r>
            <a:r>
              <a:rPr lang="en-IN" b="1" dirty="0">
                <a:solidFill>
                  <a:srgbClr val="FF0000"/>
                </a:solidFill>
              </a:rPr>
              <a:t>3-hydroxyl group of the </a:t>
            </a:r>
            <a:r>
              <a:rPr lang="en-IN" b="1" dirty="0" smtClean="0">
                <a:solidFill>
                  <a:srgbClr val="FF0000"/>
                </a:solidFill>
              </a:rPr>
              <a:t>next nucleotide</a:t>
            </a:r>
            <a:r>
              <a:rPr lang="en-IN" dirty="0" smtClean="0"/>
              <a:t>, creating </a:t>
            </a:r>
            <a:r>
              <a:rPr lang="en-IN" dirty="0"/>
              <a:t>a </a:t>
            </a:r>
            <a:r>
              <a:rPr lang="en-IN" b="1" dirty="0" err="1">
                <a:solidFill>
                  <a:srgbClr val="FF0000"/>
                </a:solidFill>
              </a:rPr>
              <a:t>phosphodiester</a:t>
            </a:r>
            <a:r>
              <a:rPr lang="en-IN" b="1" dirty="0">
                <a:solidFill>
                  <a:srgbClr val="FF0000"/>
                </a:solidFill>
              </a:rPr>
              <a:t> linkage .</a:t>
            </a:r>
            <a:endParaRPr lang="en-IN" dirty="0">
              <a:solidFill>
                <a:srgbClr val="FF0000"/>
              </a:solidFill>
            </a:endParaRPr>
          </a:p>
        </p:txBody>
      </p:sp>
      <p:sp>
        <p:nvSpPr>
          <p:cNvPr id="6" name="Left Bracket 5"/>
          <p:cNvSpPr/>
          <p:nvPr/>
        </p:nvSpPr>
        <p:spPr>
          <a:xfrm>
            <a:off x="2267744" y="808399"/>
            <a:ext cx="648072" cy="2188553"/>
          </a:xfrm>
          <a:prstGeom prst="leftBracket">
            <a:avLst/>
          </a:prstGeom>
          <a:solidFill>
            <a:schemeClr val="bg1"/>
          </a:solid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Left Bracket 7"/>
          <p:cNvSpPr/>
          <p:nvPr/>
        </p:nvSpPr>
        <p:spPr>
          <a:xfrm>
            <a:off x="2339752" y="3284984"/>
            <a:ext cx="648072" cy="2188553"/>
          </a:xfrm>
          <a:prstGeom prst="leftBracket">
            <a:avLst/>
          </a:prstGeom>
          <a:solidFill>
            <a:schemeClr val="bg1"/>
          </a:solid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TextBox 6"/>
          <p:cNvSpPr txBox="1"/>
          <p:nvPr/>
        </p:nvSpPr>
        <p:spPr>
          <a:xfrm>
            <a:off x="683568" y="1700808"/>
            <a:ext cx="1380506" cy="369332"/>
          </a:xfrm>
          <a:prstGeom prst="rect">
            <a:avLst/>
          </a:prstGeom>
          <a:noFill/>
        </p:spPr>
        <p:txBody>
          <a:bodyPr wrap="none" rtlCol="0">
            <a:spAutoFit/>
          </a:bodyPr>
          <a:lstStyle/>
          <a:p>
            <a:r>
              <a:rPr lang="en-US" dirty="0" smtClean="0"/>
              <a:t>Nucleotide 1</a:t>
            </a:r>
            <a:endParaRPr lang="en-IN" dirty="0"/>
          </a:p>
        </p:txBody>
      </p:sp>
      <p:sp>
        <p:nvSpPr>
          <p:cNvPr id="10" name="TextBox 9"/>
          <p:cNvSpPr txBox="1"/>
          <p:nvPr/>
        </p:nvSpPr>
        <p:spPr>
          <a:xfrm>
            <a:off x="701254" y="4009928"/>
            <a:ext cx="1380506" cy="369332"/>
          </a:xfrm>
          <a:prstGeom prst="rect">
            <a:avLst/>
          </a:prstGeom>
          <a:noFill/>
        </p:spPr>
        <p:txBody>
          <a:bodyPr wrap="none" rtlCol="0">
            <a:spAutoFit/>
          </a:bodyPr>
          <a:lstStyle/>
          <a:p>
            <a:r>
              <a:rPr lang="en-US" dirty="0" smtClean="0"/>
              <a:t>Nucleotide 2</a:t>
            </a:r>
            <a:endParaRPr lang="en-IN" dirty="0"/>
          </a:p>
        </p:txBody>
      </p:sp>
    </p:spTree>
    <p:extLst>
      <p:ext uri="{BB962C8B-B14F-4D97-AF65-F5344CB8AC3E}">
        <p14:creationId xmlns:p14="http://schemas.microsoft.com/office/powerpoint/2010/main" val="8015175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233" y="1098674"/>
            <a:ext cx="4702629" cy="466127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a:t>The </a:t>
            </a:r>
            <a:r>
              <a:rPr lang="en-US" sz="2000" b="1" dirty="0">
                <a:solidFill>
                  <a:srgbClr val="FF0000"/>
                </a:solidFill>
              </a:rPr>
              <a:t>backbones </a:t>
            </a:r>
            <a:r>
              <a:rPr lang="en-US" sz="2000" b="1" dirty="0" smtClean="0">
                <a:solidFill>
                  <a:srgbClr val="FF0000"/>
                </a:solidFill>
              </a:rPr>
              <a:t>of nucleic acid are </a:t>
            </a:r>
            <a:r>
              <a:rPr lang="en-US" sz="2000" b="1" dirty="0">
                <a:solidFill>
                  <a:srgbClr val="FF0000"/>
                </a:solidFill>
              </a:rPr>
              <a:t>hydrophilic</a:t>
            </a:r>
            <a:r>
              <a:rPr lang="en-US" sz="2000" dirty="0"/>
              <a:t>. The </a:t>
            </a:r>
            <a:r>
              <a:rPr lang="en-US" sz="2000" dirty="0" smtClean="0"/>
              <a:t>hydroxyl groups </a:t>
            </a:r>
            <a:r>
              <a:rPr lang="en-US" sz="2000" dirty="0"/>
              <a:t>of the sugar residues form hydrogen bonds </a:t>
            </a:r>
            <a:r>
              <a:rPr lang="en-US" sz="2000" dirty="0" smtClean="0"/>
              <a:t>with water.</a:t>
            </a:r>
          </a:p>
          <a:p>
            <a:pPr marL="285750" indent="-285750" algn="just">
              <a:lnSpc>
                <a:spcPct val="150000"/>
              </a:lnSpc>
              <a:buFont typeface="Arial" panose="020B0604020202020204" pitchFamily="34" charset="0"/>
              <a:buChar char="•"/>
            </a:pPr>
            <a:r>
              <a:rPr lang="en-US" sz="2000" dirty="0" smtClean="0"/>
              <a:t>Phosphate groups are completely </a:t>
            </a:r>
            <a:r>
              <a:rPr lang="en-US" sz="2000" dirty="0"/>
              <a:t>ionized and negatively charged at pH 7, </a:t>
            </a:r>
            <a:r>
              <a:rPr lang="en-US" sz="2000" dirty="0" smtClean="0"/>
              <a:t>and the </a:t>
            </a:r>
            <a:r>
              <a:rPr lang="en-US" sz="2000" dirty="0"/>
              <a:t>negative charges are generally neutralized by </a:t>
            </a:r>
            <a:r>
              <a:rPr lang="en-US" sz="2000" dirty="0" smtClean="0"/>
              <a:t>ionic interactions </a:t>
            </a:r>
            <a:r>
              <a:rPr lang="en-US" sz="2000" dirty="0"/>
              <a:t>with positive charges on proteins, </a:t>
            </a:r>
            <a:r>
              <a:rPr lang="en-US" sz="2000" dirty="0" smtClean="0"/>
              <a:t>metal ions</a:t>
            </a:r>
            <a:r>
              <a:rPr lang="en-US" sz="2000" dirty="0"/>
              <a:t>, </a:t>
            </a:r>
            <a:r>
              <a:rPr lang="en-US" sz="2000" dirty="0" smtClean="0"/>
              <a:t>etc.</a:t>
            </a:r>
            <a:endParaRPr lang="en-US" sz="2000" dirty="0"/>
          </a:p>
        </p:txBody>
      </p:sp>
      <p:pic>
        <p:nvPicPr>
          <p:cNvPr id="3" name="Picture 2" descr="C:\Sougata\Essential Cell Biology\Art of ECB3\JPEGs\Chapter 02\figure_02_25.jpg"/>
          <p:cNvPicPr>
            <a:picLocks noChangeAspect="1" noChangeArrowheads="1"/>
          </p:cNvPicPr>
          <p:nvPr/>
        </p:nvPicPr>
        <p:blipFill rotWithShape="1">
          <a:blip r:embed="rId2">
            <a:extLst>
              <a:ext uri="{28A0092B-C50C-407E-A947-70E740481C1C}">
                <a14:useLocalDpi xmlns:a14="http://schemas.microsoft.com/office/drawing/2010/main" val="0"/>
              </a:ext>
            </a:extLst>
          </a:blip>
          <a:srcRect l="-3103" t="2337" r="3103" b="-2337"/>
          <a:stretch/>
        </p:blipFill>
        <p:spPr bwMode="auto">
          <a:xfrm>
            <a:off x="5867400" y="914400"/>
            <a:ext cx="2217514" cy="594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7557" y="144959"/>
            <a:ext cx="8522915" cy="461665"/>
          </a:xfrm>
          <a:prstGeom prst="rect">
            <a:avLst/>
          </a:prstGeom>
          <a:noFill/>
        </p:spPr>
        <p:txBody>
          <a:bodyPr wrap="square" rtlCol="0">
            <a:spAutoFit/>
          </a:bodyPr>
          <a:lstStyle/>
          <a:p>
            <a:r>
              <a:rPr lang="en-US" sz="2400" b="1" dirty="0" err="1" smtClean="0">
                <a:solidFill>
                  <a:srgbClr val="0000FF"/>
                </a:solidFill>
              </a:rPr>
              <a:t>Phosphodiester</a:t>
            </a:r>
            <a:r>
              <a:rPr lang="en-US" sz="2400" b="1" dirty="0" smtClean="0">
                <a:solidFill>
                  <a:srgbClr val="0000FF"/>
                </a:solidFill>
              </a:rPr>
              <a:t> bond and chemical properties of nucleic acids </a:t>
            </a:r>
            <a:endParaRPr lang="en-US" sz="2400" b="1" dirty="0">
              <a:solidFill>
                <a:srgbClr val="0000FF"/>
              </a:solidFill>
            </a:endParaRPr>
          </a:p>
        </p:txBody>
      </p:sp>
    </p:spTree>
    <p:extLst>
      <p:ext uri="{BB962C8B-B14F-4D97-AF65-F5344CB8AC3E}">
        <p14:creationId xmlns:p14="http://schemas.microsoft.com/office/powerpoint/2010/main" val="5617647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3" y="-27384"/>
            <a:ext cx="9144000" cy="584775"/>
          </a:xfrm>
          <a:prstGeom prst="rect">
            <a:avLst/>
          </a:prstGeom>
          <a:noFill/>
        </p:spPr>
        <p:txBody>
          <a:bodyPr wrap="square" rtlCol="0">
            <a:spAutoFit/>
          </a:bodyPr>
          <a:lstStyle/>
          <a:p>
            <a:pPr algn="ctr"/>
            <a:r>
              <a:rPr lang="en-US" sz="3200" b="1" dirty="0">
                <a:solidFill>
                  <a:srgbClr val="0000FF"/>
                </a:solidFill>
              </a:rPr>
              <a:t>Watson-Crick model for the structure of DNA</a:t>
            </a:r>
            <a:endParaRPr lang="en-US" sz="3200" b="1" dirty="0" smtClean="0">
              <a:solidFill>
                <a:srgbClr val="0000FF"/>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152" y="548680"/>
            <a:ext cx="2960961" cy="2018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67451"/>
            <a:ext cx="5057123" cy="5990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4714947"/>
            <a:ext cx="2888953" cy="217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2567322"/>
            <a:ext cx="3024336" cy="2148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05221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2-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15" y="1587137"/>
            <a:ext cx="7154294" cy="4738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25" y="144959"/>
            <a:ext cx="9134475" cy="1200329"/>
          </a:xfrm>
          <a:prstGeom prst="rect">
            <a:avLst/>
          </a:prstGeom>
          <a:noFill/>
        </p:spPr>
        <p:txBody>
          <a:bodyPr wrap="square" rtlCol="0">
            <a:spAutoFit/>
          </a:bodyPr>
          <a:lstStyle/>
          <a:p>
            <a:pPr algn="ctr"/>
            <a:r>
              <a:rPr lang="en-US" sz="3600" dirty="0" smtClean="0"/>
              <a:t>Majority of the organic mass is contributed by macromolecules</a:t>
            </a:r>
            <a:endParaRPr lang="en-US" sz="3600" dirty="0"/>
          </a:p>
        </p:txBody>
      </p:sp>
    </p:spTree>
    <p:extLst>
      <p:ext uri="{BB962C8B-B14F-4D97-AF65-F5344CB8AC3E}">
        <p14:creationId xmlns:p14="http://schemas.microsoft.com/office/powerpoint/2010/main" val="41356414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203" t="27612" r="39372" b="15485"/>
          <a:stretch/>
        </p:blipFill>
        <p:spPr bwMode="auto">
          <a:xfrm>
            <a:off x="606366" y="404663"/>
            <a:ext cx="7998082" cy="589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1559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29" t="27052" r="40106" b="13060"/>
          <a:stretch/>
        </p:blipFill>
        <p:spPr bwMode="auto">
          <a:xfrm>
            <a:off x="683568" y="476672"/>
            <a:ext cx="7848872" cy="5970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4197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154" t="27239" r="40945" b="14739"/>
          <a:stretch/>
        </p:blipFill>
        <p:spPr bwMode="auto">
          <a:xfrm>
            <a:off x="827584" y="620688"/>
            <a:ext cx="7056784" cy="5365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7224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Figure 5-02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903982"/>
            <a:ext cx="5562600" cy="5590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525" y="179929"/>
            <a:ext cx="9134475" cy="584775"/>
          </a:xfrm>
          <a:prstGeom prst="rect">
            <a:avLst/>
          </a:prstGeom>
          <a:noFill/>
        </p:spPr>
        <p:txBody>
          <a:bodyPr wrap="square" rtlCol="0">
            <a:spAutoFit/>
          </a:bodyPr>
          <a:lstStyle/>
          <a:p>
            <a:pPr algn="ctr"/>
            <a:r>
              <a:rPr lang="en-US" sz="3200" b="1" dirty="0" smtClean="0">
                <a:solidFill>
                  <a:srgbClr val="0000FF"/>
                </a:solidFill>
              </a:rPr>
              <a:t>Double stranded DNA and DNA double helix</a:t>
            </a:r>
            <a:endParaRPr lang="en-US" sz="3200" b="1" dirty="0">
              <a:solidFill>
                <a:srgbClr val="0000FF"/>
              </a:solidFill>
            </a:endParaRPr>
          </a:p>
        </p:txBody>
      </p:sp>
      <p:grpSp>
        <p:nvGrpSpPr>
          <p:cNvPr id="5" name="Group 4"/>
          <p:cNvGrpSpPr/>
          <p:nvPr/>
        </p:nvGrpSpPr>
        <p:grpSpPr>
          <a:xfrm>
            <a:off x="12371" y="1722746"/>
            <a:ext cx="3701506" cy="1164853"/>
            <a:chOff x="6096000" y="4038451"/>
            <a:chExt cx="1981200" cy="2203490"/>
          </a:xfrm>
        </p:grpSpPr>
        <p:sp>
          <p:nvSpPr>
            <p:cNvPr id="6" name="Rectangle 5"/>
            <p:cNvSpPr/>
            <p:nvPr/>
          </p:nvSpPr>
          <p:spPr>
            <a:xfrm>
              <a:off x="6096000" y="4426059"/>
              <a:ext cx="1981200" cy="18158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152417" y="4426059"/>
              <a:ext cx="1759540" cy="924236"/>
            </a:xfrm>
            <a:prstGeom prst="rect">
              <a:avLst/>
            </a:prstGeom>
            <a:noFill/>
          </p:spPr>
          <p:txBody>
            <a:bodyPr wrap="none" rtlCol="0">
              <a:spAutoFit/>
            </a:bodyPr>
            <a:lstStyle/>
            <a:p>
              <a:r>
                <a:rPr lang="en-US" sz="2400" b="1" dirty="0" smtClean="0"/>
                <a:t>A: Adenine   G: Guanine</a:t>
              </a:r>
            </a:p>
            <a:p>
              <a:r>
                <a:rPr lang="en-US" sz="2400" b="1" dirty="0" smtClean="0"/>
                <a:t>T : Thymine  C: Cytosine</a:t>
              </a:r>
              <a:endParaRPr lang="en-US" sz="2400" b="1" dirty="0"/>
            </a:p>
          </p:txBody>
        </p:sp>
        <p:sp>
          <p:nvSpPr>
            <p:cNvPr id="8" name="Rectangle 7"/>
            <p:cNvSpPr/>
            <p:nvPr/>
          </p:nvSpPr>
          <p:spPr>
            <a:xfrm>
              <a:off x="6096000" y="4038451"/>
              <a:ext cx="1981200" cy="387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4 bases in DNA</a:t>
              </a:r>
              <a:endParaRPr lang="en-US" sz="2000" b="1" dirty="0"/>
            </a:p>
          </p:txBody>
        </p:sp>
      </p:grpSp>
      <p:sp>
        <p:nvSpPr>
          <p:cNvPr id="9" name="TextBox 8"/>
          <p:cNvSpPr txBox="1"/>
          <p:nvPr/>
        </p:nvSpPr>
        <p:spPr>
          <a:xfrm>
            <a:off x="6375763" y="5971030"/>
            <a:ext cx="2813287" cy="523220"/>
          </a:xfrm>
          <a:prstGeom prst="rect">
            <a:avLst/>
          </a:prstGeom>
          <a:noFill/>
        </p:spPr>
        <p:txBody>
          <a:bodyPr wrap="square" rtlCol="0">
            <a:spAutoFit/>
          </a:bodyPr>
          <a:lstStyle/>
          <a:p>
            <a:pPr algn="ctr"/>
            <a:r>
              <a:rPr lang="en-US" sz="2800" b="1" dirty="0" smtClean="0"/>
              <a:t>Complementarity</a:t>
            </a:r>
            <a:endParaRPr lang="en-US" sz="2800" b="1" dirty="0"/>
          </a:p>
        </p:txBody>
      </p:sp>
    </p:spTree>
    <p:extLst>
      <p:ext uri="{BB962C8B-B14F-4D97-AF65-F5344CB8AC3E}">
        <p14:creationId xmlns:p14="http://schemas.microsoft.com/office/powerpoint/2010/main" val="31315921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934" y="1295400"/>
            <a:ext cx="6334066" cy="460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 y="2449056"/>
            <a:ext cx="2786033" cy="2677656"/>
          </a:xfrm>
          <a:prstGeom prst="rect">
            <a:avLst/>
          </a:prstGeom>
          <a:noFill/>
        </p:spPr>
        <p:txBody>
          <a:bodyPr wrap="square" rtlCol="0">
            <a:spAutoFit/>
          </a:bodyPr>
          <a:lstStyle/>
          <a:p>
            <a:pPr marL="285750" indent="-285750">
              <a:buFont typeface="Arial" pitchFamily="34" charset="0"/>
              <a:buChar char="•"/>
            </a:pPr>
            <a:r>
              <a:rPr lang="en-US" sz="2800" dirty="0" smtClean="0"/>
              <a:t>Single stranded</a:t>
            </a:r>
          </a:p>
          <a:p>
            <a:pPr marL="285750" indent="-285750">
              <a:buFont typeface="Arial" pitchFamily="34" charset="0"/>
              <a:buChar char="•"/>
            </a:pPr>
            <a:r>
              <a:rPr lang="en-US" sz="2800" dirty="0" smtClean="0"/>
              <a:t>Ribose sugar instead of </a:t>
            </a:r>
            <a:r>
              <a:rPr lang="en-US" sz="2800" dirty="0" err="1" smtClean="0"/>
              <a:t>deoxyribose</a:t>
            </a:r>
            <a:endParaRPr lang="en-US" sz="2800" dirty="0" smtClean="0"/>
          </a:p>
          <a:p>
            <a:pPr marL="285750" indent="-285750">
              <a:buFont typeface="Arial" pitchFamily="34" charset="0"/>
              <a:buChar char="•"/>
            </a:pPr>
            <a:r>
              <a:rPr lang="en-US" sz="2800" dirty="0" smtClean="0"/>
              <a:t>U: Uracil instead of T</a:t>
            </a:r>
          </a:p>
        </p:txBody>
      </p:sp>
      <p:sp>
        <p:nvSpPr>
          <p:cNvPr id="4" name="TextBox 3"/>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rPr>
              <a:t>Ribonucleic acid (RNA)</a:t>
            </a:r>
            <a:endParaRPr lang="en-US" sz="3200" b="1" dirty="0">
              <a:solidFill>
                <a:srgbClr val="0000FF"/>
              </a:solidFill>
            </a:endParaRPr>
          </a:p>
        </p:txBody>
      </p:sp>
    </p:spTree>
    <p:extLst>
      <p:ext uri="{BB962C8B-B14F-4D97-AF65-F5344CB8AC3E}">
        <p14:creationId xmlns:p14="http://schemas.microsoft.com/office/powerpoint/2010/main" val="40039406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rPr>
              <a:t>DNA </a:t>
            </a:r>
            <a:r>
              <a:rPr lang="en-US" sz="3200" b="1" i="1" dirty="0" err="1" smtClean="0">
                <a:solidFill>
                  <a:srgbClr val="0000FF"/>
                </a:solidFill>
              </a:rPr>
              <a:t>vs</a:t>
            </a:r>
            <a:r>
              <a:rPr lang="en-US" sz="3200" b="1" dirty="0" smtClean="0">
                <a:solidFill>
                  <a:srgbClr val="0000FF"/>
                </a:solidFill>
              </a:rPr>
              <a:t> RNA</a:t>
            </a:r>
            <a:r>
              <a:rPr lang="en-US" sz="2800" dirty="0" smtClean="0">
                <a:solidFill>
                  <a:srgbClr val="0000FF"/>
                </a:solidFill>
              </a:rPr>
              <a:t> (only key differences)</a:t>
            </a:r>
            <a:endParaRPr lang="en-US" sz="3200" dirty="0">
              <a:solidFill>
                <a:srgbClr val="0000FF"/>
              </a:solidFill>
            </a:endParaRPr>
          </a:p>
        </p:txBody>
      </p:sp>
      <p:graphicFrame>
        <p:nvGraphicFramePr>
          <p:cNvPr id="5" name="Table 4"/>
          <p:cNvGraphicFramePr>
            <a:graphicFrameLocks noGrp="1"/>
          </p:cNvGraphicFramePr>
          <p:nvPr>
            <p:extLst/>
          </p:nvPr>
        </p:nvGraphicFramePr>
        <p:xfrm>
          <a:off x="287016" y="982768"/>
          <a:ext cx="8749480" cy="5357032"/>
        </p:xfrm>
        <a:graphic>
          <a:graphicData uri="http://schemas.openxmlformats.org/drawingml/2006/table">
            <a:tbl>
              <a:tblPr>
                <a:tableStyleId>{08FB837D-C827-4EFA-A057-4D05807E0F7C}</a:tableStyleId>
              </a:tblPr>
              <a:tblGrid>
                <a:gridCol w="1368152"/>
                <a:gridCol w="3888432"/>
                <a:gridCol w="3492896"/>
              </a:tblGrid>
              <a:tr h="267159">
                <a:tc>
                  <a:txBody>
                    <a:bodyPr/>
                    <a:lstStyle/>
                    <a:p>
                      <a:pPr algn="l"/>
                      <a:r>
                        <a:rPr lang="en-IN" sz="1800" b="1" dirty="0">
                          <a:effectLst/>
                        </a:rPr>
                        <a:t>Comparison</a:t>
                      </a:r>
                      <a:endParaRPr lang="en-IN" sz="1800" b="1" dirty="0">
                        <a:latin typeface="+mn-lt"/>
                      </a:endParaRPr>
                    </a:p>
                  </a:txBody>
                  <a:tcPr marL="23696" marR="23696" marT="11848" marB="11848" anchor="ctr">
                    <a:solidFill>
                      <a:srgbClr val="FFFF00"/>
                    </a:solidFill>
                  </a:tcPr>
                </a:tc>
                <a:tc>
                  <a:txBody>
                    <a:bodyPr/>
                    <a:lstStyle/>
                    <a:p>
                      <a:pPr algn="ctr"/>
                      <a:r>
                        <a:rPr lang="en-IN" sz="1800" b="1" dirty="0">
                          <a:effectLst/>
                        </a:rPr>
                        <a:t>DNA</a:t>
                      </a:r>
                      <a:endParaRPr lang="en-IN" sz="1800" b="1" dirty="0">
                        <a:latin typeface="+mn-lt"/>
                      </a:endParaRPr>
                    </a:p>
                  </a:txBody>
                  <a:tcPr marL="23696" marR="23696" marT="11848" marB="11848" anchor="ctr">
                    <a:solidFill>
                      <a:srgbClr val="FFFF00"/>
                    </a:solidFill>
                  </a:tcPr>
                </a:tc>
                <a:tc>
                  <a:txBody>
                    <a:bodyPr/>
                    <a:lstStyle/>
                    <a:p>
                      <a:pPr algn="ctr"/>
                      <a:r>
                        <a:rPr lang="en-IN" sz="1800" b="1" dirty="0">
                          <a:effectLst/>
                        </a:rPr>
                        <a:t>RNA</a:t>
                      </a:r>
                      <a:endParaRPr lang="en-IN" sz="1800" b="1" dirty="0">
                        <a:latin typeface="+mn-lt"/>
                      </a:endParaRPr>
                    </a:p>
                  </a:txBody>
                  <a:tcPr marL="23696" marR="23696" marT="11848" marB="11848" anchor="ctr">
                    <a:solidFill>
                      <a:srgbClr val="FFFF00"/>
                    </a:solidFill>
                  </a:tcPr>
                </a:tc>
              </a:tr>
              <a:tr h="510656">
                <a:tc>
                  <a:txBody>
                    <a:bodyPr/>
                    <a:lstStyle/>
                    <a:p>
                      <a:pPr algn="l"/>
                      <a:r>
                        <a:rPr lang="en-IN" sz="1600">
                          <a:effectLst/>
                        </a:rPr>
                        <a:t>Full Name</a:t>
                      </a:r>
                      <a:r>
                        <a:rPr lang="en-IN" sz="1600"/>
                        <a:t/>
                      </a:r>
                      <a:br>
                        <a:rPr lang="en-IN" sz="1600"/>
                      </a:br>
                      <a:endParaRPr lang="en-IN" sz="1600">
                        <a:latin typeface="+mn-lt"/>
                      </a:endParaRPr>
                    </a:p>
                  </a:txBody>
                  <a:tcPr marL="23696" marR="23696" marT="11848" marB="11848" anchor="ctr"/>
                </a:tc>
                <a:tc>
                  <a:txBody>
                    <a:bodyPr/>
                    <a:lstStyle/>
                    <a:p>
                      <a:pPr algn="l"/>
                      <a:r>
                        <a:rPr lang="en-IN" sz="1600" dirty="0">
                          <a:effectLst/>
                        </a:rPr>
                        <a:t>Deoxyribonucleic Acid </a:t>
                      </a:r>
                      <a:endParaRPr lang="en-IN" sz="1600" b="1" dirty="0">
                        <a:solidFill>
                          <a:srgbClr val="000000"/>
                        </a:solidFill>
                        <a:effectLst/>
                        <a:latin typeface="+mn-lt"/>
                      </a:endParaRPr>
                    </a:p>
                  </a:txBody>
                  <a:tcPr marL="23696" marR="23696" marT="11848" marB="11848" anchor="ctr"/>
                </a:tc>
                <a:tc>
                  <a:txBody>
                    <a:bodyPr/>
                    <a:lstStyle/>
                    <a:p>
                      <a:pPr algn="l"/>
                      <a:r>
                        <a:rPr lang="en-IN" sz="1600">
                          <a:effectLst/>
                        </a:rPr>
                        <a:t>Ribonucleic Acid</a:t>
                      </a:r>
                      <a:endParaRPr lang="en-IN" sz="1600" b="1">
                        <a:solidFill>
                          <a:srgbClr val="000000"/>
                        </a:solidFill>
                        <a:effectLst/>
                        <a:latin typeface="+mn-lt"/>
                      </a:endParaRPr>
                    </a:p>
                  </a:txBody>
                  <a:tcPr marL="23696" marR="23696" marT="11848" marB="11848" anchor="ctr"/>
                </a:tc>
              </a:tr>
              <a:tr h="659208">
                <a:tc>
                  <a:txBody>
                    <a:bodyPr/>
                    <a:lstStyle/>
                    <a:p>
                      <a:pPr algn="l"/>
                      <a:r>
                        <a:rPr lang="en-IN" sz="1600" dirty="0">
                          <a:effectLst/>
                        </a:rPr>
                        <a:t>Structure </a:t>
                      </a:r>
                      <a:br>
                        <a:rPr lang="en-IN" sz="1600" dirty="0">
                          <a:effectLst/>
                        </a:rPr>
                      </a:br>
                      <a:endParaRPr lang="en-IN" sz="1600" b="1" dirty="0">
                        <a:latin typeface="+mn-lt"/>
                      </a:endParaRPr>
                    </a:p>
                  </a:txBody>
                  <a:tcPr marL="23696" marR="23696" marT="11848" marB="11848" anchor="ctr"/>
                </a:tc>
                <a:tc>
                  <a:txBody>
                    <a:bodyPr/>
                    <a:lstStyle/>
                    <a:p>
                      <a:pPr algn="l"/>
                      <a:r>
                        <a:rPr lang="en-IN" sz="1600" dirty="0">
                          <a:effectLst/>
                        </a:rPr>
                        <a:t>DNA consists of </a:t>
                      </a:r>
                      <a:r>
                        <a:rPr lang="en-IN" sz="1600" b="1" dirty="0">
                          <a:effectLst/>
                        </a:rPr>
                        <a:t>two</a:t>
                      </a:r>
                      <a:r>
                        <a:rPr lang="en-IN" sz="1600" dirty="0">
                          <a:effectLst/>
                        </a:rPr>
                        <a:t> strands, arranged in a double helix. </a:t>
                      </a:r>
                      <a:endParaRPr lang="en-IN" sz="1600" b="1" dirty="0">
                        <a:latin typeface="+mn-lt"/>
                      </a:endParaRPr>
                    </a:p>
                  </a:txBody>
                  <a:tcPr marL="23696" marR="23696" marT="11848" marB="11848" anchor="ctr"/>
                </a:tc>
                <a:tc>
                  <a:txBody>
                    <a:bodyPr/>
                    <a:lstStyle/>
                    <a:p>
                      <a:pPr algn="l"/>
                      <a:r>
                        <a:rPr lang="en-IN" sz="1600" dirty="0">
                          <a:effectLst/>
                        </a:rPr>
                        <a:t>RNA only has </a:t>
                      </a:r>
                      <a:r>
                        <a:rPr lang="en-IN" sz="1600" b="1" dirty="0">
                          <a:effectLst/>
                        </a:rPr>
                        <a:t>one</a:t>
                      </a:r>
                      <a:r>
                        <a:rPr lang="en-IN" sz="1600" dirty="0">
                          <a:effectLst/>
                        </a:rPr>
                        <a:t> </a:t>
                      </a:r>
                      <a:r>
                        <a:rPr lang="en-IN" sz="1600" dirty="0" smtClean="0">
                          <a:effectLst/>
                        </a:rPr>
                        <a:t>strand</a:t>
                      </a:r>
                      <a:endParaRPr lang="en-IN" sz="1600" b="1" dirty="0">
                        <a:latin typeface="+mn-lt"/>
                      </a:endParaRPr>
                    </a:p>
                  </a:txBody>
                  <a:tcPr marL="23696" marR="23696" marT="11848" marB="11848" anchor="ctr"/>
                </a:tc>
              </a:tr>
              <a:tr h="648072">
                <a:tc>
                  <a:txBody>
                    <a:bodyPr/>
                    <a:lstStyle/>
                    <a:p>
                      <a:pPr algn="l"/>
                      <a:r>
                        <a:rPr lang="en-IN" sz="1600" dirty="0">
                          <a:effectLst/>
                        </a:rPr>
                        <a:t>Sugar </a:t>
                      </a:r>
                      <a:endParaRPr lang="en-IN" sz="1600" b="1" dirty="0">
                        <a:solidFill>
                          <a:srgbClr val="000000"/>
                        </a:solidFill>
                        <a:effectLst/>
                        <a:latin typeface="+mn-lt"/>
                      </a:endParaRPr>
                    </a:p>
                  </a:txBody>
                  <a:tcPr marL="23696" marR="23696" marT="11848" marB="11848" anchor="ctr"/>
                </a:tc>
                <a:tc>
                  <a:txBody>
                    <a:bodyPr/>
                    <a:lstStyle/>
                    <a:p>
                      <a:pPr algn="l"/>
                      <a:r>
                        <a:rPr lang="en-IN" sz="1600" dirty="0">
                          <a:effectLst/>
                        </a:rPr>
                        <a:t>The sugar in DNA is </a:t>
                      </a:r>
                      <a:r>
                        <a:rPr lang="en-IN" sz="1600" b="1" dirty="0" err="1">
                          <a:effectLst/>
                        </a:rPr>
                        <a:t>deoxyribose</a:t>
                      </a:r>
                      <a:r>
                        <a:rPr lang="en-IN" sz="1600" dirty="0">
                          <a:effectLst/>
                        </a:rPr>
                        <a:t>, which contains one less hydroxyl group than RNA’s ribose. </a:t>
                      </a:r>
                      <a:endParaRPr lang="en-IN" sz="1600" b="1" dirty="0">
                        <a:latin typeface="+mn-lt"/>
                      </a:endParaRPr>
                    </a:p>
                  </a:txBody>
                  <a:tcPr marL="23696" marR="23696" marT="11848" marB="11848" anchor="ctr"/>
                </a:tc>
                <a:tc>
                  <a:txBody>
                    <a:bodyPr/>
                    <a:lstStyle/>
                    <a:p>
                      <a:pPr algn="l"/>
                      <a:r>
                        <a:rPr lang="en-IN" sz="1600" dirty="0">
                          <a:effectLst/>
                        </a:rPr>
                        <a:t>RNA contains </a:t>
                      </a:r>
                      <a:r>
                        <a:rPr lang="en-IN" sz="1600" b="1" dirty="0">
                          <a:effectLst/>
                        </a:rPr>
                        <a:t>ribose</a:t>
                      </a:r>
                      <a:r>
                        <a:rPr lang="en-IN" sz="1600" dirty="0">
                          <a:effectLst/>
                        </a:rPr>
                        <a:t> sugar </a:t>
                      </a:r>
                      <a:r>
                        <a:rPr lang="en-IN" sz="1600" dirty="0" smtClean="0">
                          <a:effectLst/>
                        </a:rPr>
                        <a:t>molecules</a:t>
                      </a:r>
                      <a:endParaRPr lang="en-IN" sz="1600" b="1" dirty="0">
                        <a:latin typeface="+mn-lt"/>
                      </a:endParaRPr>
                    </a:p>
                  </a:txBody>
                  <a:tcPr marL="23696" marR="23696" marT="11848" marB="11848" anchor="ctr"/>
                </a:tc>
              </a:tr>
              <a:tr h="439947">
                <a:tc>
                  <a:txBody>
                    <a:bodyPr/>
                    <a:lstStyle/>
                    <a:p>
                      <a:pPr algn="l"/>
                      <a:endParaRPr lang="en-IN" sz="1600" dirty="0" smtClean="0">
                        <a:effectLst/>
                      </a:endParaRPr>
                    </a:p>
                    <a:p>
                      <a:pPr algn="l"/>
                      <a:r>
                        <a:rPr lang="en-IN" sz="1600" dirty="0" smtClean="0">
                          <a:effectLst/>
                        </a:rPr>
                        <a:t>Bases </a:t>
                      </a:r>
                      <a:endParaRPr lang="en-IN" sz="1600" b="1" dirty="0">
                        <a:latin typeface="+mn-lt"/>
                      </a:endParaRPr>
                    </a:p>
                  </a:txBody>
                  <a:tcPr marL="23696" marR="23696" marT="11848" marB="11848"/>
                </a:tc>
                <a:tc>
                  <a:txBody>
                    <a:bodyPr/>
                    <a:lstStyle/>
                    <a:p>
                      <a:pPr algn="l"/>
                      <a:r>
                        <a:rPr lang="en-IN" sz="1600" dirty="0">
                          <a:effectLst/>
                        </a:rPr>
                        <a:t>The bases in DNA are Adenine (‘A</a:t>
                      </a:r>
                      <a:r>
                        <a:rPr lang="en-IN" sz="1600" dirty="0" smtClean="0">
                          <a:effectLst/>
                        </a:rPr>
                        <a:t>’), </a:t>
                      </a:r>
                      <a:r>
                        <a:rPr lang="en-IN" sz="1600" dirty="0">
                          <a:effectLst/>
                        </a:rPr>
                        <a:t>Guanine (‘G’) </a:t>
                      </a:r>
                      <a:r>
                        <a:rPr lang="en-IN" sz="1600" dirty="0" smtClean="0">
                          <a:effectLst/>
                        </a:rPr>
                        <a:t>Cytosine </a:t>
                      </a:r>
                      <a:r>
                        <a:rPr lang="en-IN" sz="1600" dirty="0">
                          <a:effectLst/>
                        </a:rPr>
                        <a:t>(‘C</a:t>
                      </a:r>
                      <a:r>
                        <a:rPr lang="en-IN" sz="1600" dirty="0" smtClean="0">
                          <a:effectLst/>
                        </a:rPr>
                        <a:t>’) and </a:t>
                      </a:r>
                      <a:r>
                        <a:rPr lang="en-IN" sz="1600" baseline="0" dirty="0" smtClean="0">
                          <a:effectLst/>
                        </a:rPr>
                        <a:t> </a:t>
                      </a:r>
                      <a:r>
                        <a:rPr lang="en-IN" sz="1600" b="1" dirty="0" smtClean="0">
                          <a:effectLst/>
                        </a:rPr>
                        <a:t>Thymine (‘T’).</a:t>
                      </a:r>
                      <a:endParaRPr lang="en-IN" sz="1600" b="1" dirty="0">
                        <a:latin typeface="+mn-lt"/>
                      </a:endParaRPr>
                    </a:p>
                  </a:txBody>
                  <a:tcPr marL="23696" marR="23696" marT="11848" marB="11848"/>
                </a:tc>
                <a:tc>
                  <a:txBody>
                    <a:bodyPr/>
                    <a:lstStyle/>
                    <a:p>
                      <a:pPr algn="l"/>
                      <a:r>
                        <a:rPr lang="en-IN" sz="1600" dirty="0">
                          <a:effectLst/>
                        </a:rPr>
                        <a:t>RNA shares Adenine (‘A’), Guanine (‘G’) and Cytosine (‘C’) </a:t>
                      </a:r>
                      <a:r>
                        <a:rPr lang="en-IN" sz="1600" dirty="0" smtClean="0">
                          <a:effectLst/>
                        </a:rPr>
                        <a:t>and </a:t>
                      </a:r>
                      <a:r>
                        <a:rPr lang="en-IN" sz="1600" b="1" dirty="0" smtClean="0">
                          <a:effectLst/>
                        </a:rPr>
                        <a:t>Uracil </a:t>
                      </a:r>
                      <a:r>
                        <a:rPr lang="en-IN" sz="1600" b="1" dirty="0">
                          <a:effectLst/>
                        </a:rPr>
                        <a:t>(‘U</a:t>
                      </a:r>
                      <a:r>
                        <a:rPr lang="en-IN" sz="1600" b="1" dirty="0" smtClean="0">
                          <a:effectLst/>
                        </a:rPr>
                        <a:t>’</a:t>
                      </a:r>
                      <a:r>
                        <a:rPr lang="en-IN" sz="1600" dirty="0" smtClean="0">
                          <a:effectLst/>
                        </a:rPr>
                        <a:t>).</a:t>
                      </a:r>
                      <a:r>
                        <a:rPr lang="en-IN" sz="1600" dirty="0">
                          <a:effectLst/>
                        </a:rPr>
                        <a:t/>
                      </a:r>
                      <a:br>
                        <a:rPr lang="en-IN" sz="1600" dirty="0">
                          <a:effectLst/>
                        </a:rPr>
                      </a:br>
                      <a:endParaRPr lang="en-IN" sz="1600" b="1" dirty="0">
                        <a:latin typeface="+mn-lt"/>
                      </a:endParaRPr>
                    </a:p>
                  </a:txBody>
                  <a:tcPr marL="23696" marR="23696" marT="11848" marB="11848" anchor="ctr"/>
                </a:tc>
              </a:tr>
              <a:tr h="510656">
                <a:tc>
                  <a:txBody>
                    <a:bodyPr/>
                    <a:lstStyle/>
                    <a:p>
                      <a:pPr algn="l"/>
                      <a:r>
                        <a:rPr lang="en-IN" sz="1600">
                          <a:effectLst/>
                        </a:rPr>
                        <a:t>Base Pairs</a:t>
                      </a:r>
                      <a:br>
                        <a:rPr lang="en-IN" sz="1600">
                          <a:effectLst/>
                        </a:rPr>
                      </a:br>
                      <a:endParaRPr lang="en-IN" sz="1600" b="1">
                        <a:latin typeface="+mn-lt"/>
                      </a:endParaRPr>
                    </a:p>
                  </a:txBody>
                  <a:tcPr marL="23696" marR="23696" marT="11848" marB="11848" anchor="ctr"/>
                </a:tc>
                <a:tc>
                  <a:txBody>
                    <a:bodyPr/>
                    <a:lstStyle/>
                    <a:p>
                      <a:pPr algn="l"/>
                      <a:r>
                        <a:rPr lang="en-IN" sz="1600" dirty="0">
                          <a:effectLst/>
                        </a:rPr>
                        <a:t>Adenine and Thymine pair </a:t>
                      </a:r>
                      <a:r>
                        <a:rPr lang="en-IN" sz="1600" b="1" dirty="0">
                          <a:effectLst/>
                        </a:rPr>
                        <a:t>(A-T)</a:t>
                      </a:r>
                      <a:endParaRPr lang="en-IN" sz="1600" b="1" dirty="0"/>
                    </a:p>
                    <a:p>
                      <a:pPr algn="l"/>
                      <a:r>
                        <a:rPr lang="en-IN" sz="1600" dirty="0">
                          <a:effectLst/>
                        </a:rPr>
                        <a:t>Cytosine and Guanine pair (C-G)  </a:t>
                      </a:r>
                      <a:endParaRPr lang="en-IN" sz="1600" b="1" dirty="0">
                        <a:latin typeface="+mn-lt"/>
                      </a:endParaRPr>
                    </a:p>
                  </a:txBody>
                  <a:tcPr marL="23696" marR="23696" marT="11848" marB="11848" anchor="ctr"/>
                </a:tc>
                <a:tc>
                  <a:txBody>
                    <a:bodyPr/>
                    <a:lstStyle/>
                    <a:p>
                      <a:pPr algn="l"/>
                      <a:r>
                        <a:rPr lang="en-IN" sz="1600" dirty="0">
                          <a:effectLst/>
                        </a:rPr>
                        <a:t>Adenine and Uracil pair </a:t>
                      </a:r>
                      <a:r>
                        <a:rPr lang="en-IN" sz="1600" b="1" dirty="0">
                          <a:effectLst/>
                        </a:rPr>
                        <a:t>(A-U)</a:t>
                      </a:r>
                      <a:endParaRPr lang="en-IN" sz="1600" b="1" dirty="0"/>
                    </a:p>
                    <a:p>
                      <a:pPr algn="l"/>
                      <a:r>
                        <a:rPr lang="en-IN" sz="1600" dirty="0">
                          <a:effectLst/>
                        </a:rPr>
                        <a:t>Cytosine and Guanine pair (C-G)        </a:t>
                      </a:r>
                      <a:endParaRPr lang="en-IN" sz="1600" b="1" dirty="0">
                        <a:latin typeface="+mn-lt"/>
                      </a:endParaRPr>
                    </a:p>
                  </a:txBody>
                  <a:tcPr marL="23696" marR="23696" marT="11848" marB="11848" anchor="ctr"/>
                </a:tc>
              </a:tr>
              <a:tr h="1074536">
                <a:tc>
                  <a:txBody>
                    <a:bodyPr/>
                    <a:lstStyle/>
                    <a:p>
                      <a:pPr algn="l"/>
                      <a:r>
                        <a:rPr lang="en-IN" sz="1600">
                          <a:effectLst/>
                        </a:rPr>
                        <a:t>Location</a:t>
                      </a:r>
                      <a:endParaRPr lang="en-IN" sz="1600" b="1">
                        <a:solidFill>
                          <a:srgbClr val="000000"/>
                        </a:solidFill>
                        <a:effectLst/>
                        <a:latin typeface="+mn-lt"/>
                      </a:endParaRPr>
                    </a:p>
                  </a:txBody>
                  <a:tcPr marL="23696" marR="23696" marT="11848" marB="11848" anchor="ctr"/>
                </a:tc>
                <a:tc>
                  <a:txBody>
                    <a:bodyPr/>
                    <a:lstStyle/>
                    <a:p>
                      <a:pPr algn="l"/>
                      <a:r>
                        <a:rPr lang="en-IN" sz="1600" dirty="0">
                          <a:effectLst/>
                        </a:rPr>
                        <a:t>DNA is found in the </a:t>
                      </a:r>
                      <a:r>
                        <a:rPr lang="en-IN" sz="1600" b="1" dirty="0">
                          <a:effectLst/>
                        </a:rPr>
                        <a:t>nucleus</a:t>
                      </a:r>
                      <a:r>
                        <a:rPr lang="en-IN" sz="1600" dirty="0">
                          <a:effectLst/>
                        </a:rPr>
                        <a:t>, with a small amount of DNA also present in mitochondria.</a:t>
                      </a:r>
                      <a:endParaRPr lang="en-IN" sz="1600" b="1" dirty="0">
                        <a:latin typeface="+mn-lt"/>
                      </a:endParaRPr>
                    </a:p>
                  </a:txBody>
                  <a:tcPr marL="23696" marR="23696" marT="11848" marB="11848" anchor="ctr"/>
                </a:tc>
                <a:tc>
                  <a:txBody>
                    <a:bodyPr/>
                    <a:lstStyle/>
                    <a:p>
                      <a:pPr algn="l"/>
                      <a:r>
                        <a:rPr lang="en-IN" sz="1600" dirty="0">
                          <a:effectLst/>
                        </a:rPr>
                        <a:t>RNA forms in the nucleolus, and then moves to specialised regions of the cytoplasm depending on the type of RNA formed. </a:t>
                      </a:r>
                      <a:endParaRPr lang="en-IN" sz="1600" b="1" dirty="0">
                        <a:latin typeface="+mn-lt"/>
                      </a:endParaRPr>
                    </a:p>
                  </a:txBody>
                  <a:tcPr marL="23696" marR="23696" marT="11848" marB="11848" anchor="ctr"/>
                </a:tc>
              </a:tr>
              <a:tr h="792088">
                <a:tc>
                  <a:txBody>
                    <a:bodyPr/>
                    <a:lstStyle/>
                    <a:p>
                      <a:pPr algn="l"/>
                      <a:r>
                        <a:rPr lang="en-IN" sz="1600" dirty="0">
                          <a:effectLst/>
                        </a:rPr>
                        <a:t>Function</a:t>
                      </a:r>
                      <a:br>
                        <a:rPr lang="en-IN" sz="1600" dirty="0">
                          <a:effectLst/>
                        </a:rPr>
                      </a:br>
                      <a:endParaRPr lang="en-IN" sz="1600" b="1" dirty="0">
                        <a:latin typeface="+mn-lt"/>
                      </a:endParaRPr>
                    </a:p>
                  </a:txBody>
                  <a:tcPr marL="23696" marR="23696" marT="11848" marB="11848" anchor="ctr"/>
                </a:tc>
                <a:tc>
                  <a:txBody>
                    <a:bodyPr/>
                    <a:lstStyle/>
                    <a:p>
                      <a:pPr algn="l"/>
                      <a:r>
                        <a:rPr lang="en-IN" sz="1600" dirty="0">
                          <a:effectLst/>
                        </a:rPr>
                        <a:t>DNA replicates and </a:t>
                      </a:r>
                      <a:r>
                        <a:rPr lang="en-IN" sz="1600" b="1" dirty="0">
                          <a:effectLst/>
                        </a:rPr>
                        <a:t>stores genetic information</a:t>
                      </a:r>
                      <a:r>
                        <a:rPr lang="en-IN" sz="1600" dirty="0">
                          <a:effectLst/>
                        </a:rPr>
                        <a:t>. It is a blueprint for all genetic information contained within an organism</a:t>
                      </a:r>
                      <a:endParaRPr lang="en-IN" sz="1600" b="1" dirty="0">
                        <a:latin typeface="+mn-lt"/>
                      </a:endParaRPr>
                    </a:p>
                  </a:txBody>
                  <a:tcPr marL="23696" marR="23696" marT="11848" marB="11848" anchor="ctr"/>
                </a:tc>
                <a:tc>
                  <a:txBody>
                    <a:bodyPr/>
                    <a:lstStyle/>
                    <a:p>
                      <a:pPr algn="l"/>
                      <a:r>
                        <a:rPr lang="en-IN" sz="1600" dirty="0">
                          <a:effectLst/>
                        </a:rPr>
                        <a:t>RNA </a:t>
                      </a:r>
                      <a:r>
                        <a:rPr lang="en-IN" sz="1600" b="1" dirty="0">
                          <a:effectLst/>
                        </a:rPr>
                        <a:t>converts the genetic information </a:t>
                      </a:r>
                      <a:r>
                        <a:rPr lang="en-IN" sz="1600" dirty="0">
                          <a:effectLst/>
                        </a:rPr>
                        <a:t>contained within DNA to a format used to build </a:t>
                      </a:r>
                      <a:r>
                        <a:rPr lang="en-IN" sz="1600" dirty="0" smtClean="0">
                          <a:effectLst/>
                        </a:rPr>
                        <a:t>proteins.</a:t>
                      </a:r>
                      <a:endParaRPr lang="en-IN" sz="1600" b="1" dirty="0">
                        <a:latin typeface="+mn-lt"/>
                      </a:endParaRPr>
                    </a:p>
                  </a:txBody>
                  <a:tcPr marL="23696" marR="23696" marT="11848" marB="11848" anchor="ctr"/>
                </a:tc>
              </a:tr>
            </a:tbl>
          </a:graphicData>
        </a:graphic>
      </p:graphicFrame>
    </p:spTree>
    <p:extLst>
      <p:ext uri="{BB962C8B-B14F-4D97-AF65-F5344CB8AC3E}">
        <p14:creationId xmlns:p14="http://schemas.microsoft.com/office/powerpoint/2010/main" val="14935788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143000"/>
            <a:ext cx="6562726" cy="4610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rPr>
              <a:t>Summary</a:t>
            </a:r>
            <a:endParaRPr lang="en-US" sz="3200" dirty="0">
              <a:solidFill>
                <a:srgbClr val="0000FF"/>
              </a:solidFill>
            </a:endParaRPr>
          </a:p>
        </p:txBody>
      </p:sp>
    </p:spTree>
    <p:extLst>
      <p:ext uri="{BB962C8B-B14F-4D97-AF65-F5344CB8AC3E}">
        <p14:creationId xmlns:p14="http://schemas.microsoft.com/office/powerpoint/2010/main" val="6716704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7664" y="2743200"/>
            <a:ext cx="6048672" cy="707886"/>
          </a:xfrm>
          <a:prstGeom prst="rect">
            <a:avLst/>
          </a:prstGeom>
          <a:noFill/>
        </p:spPr>
        <p:txBody>
          <a:bodyPr wrap="square" rtlCol="0">
            <a:spAutoFit/>
          </a:bodyPr>
          <a:lstStyle/>
          <a:p>
            <a:pPr algn="ctr"/>
            <a:r>
              <a:rPr lang="en-US" sz="4000" b="1" dirty="0" smtClean="0">
                <a:solidFill>
                  <a:srgbClr val="0000FF"/>
                </a:solidFill>
              </a:rPr>
              <a:t>Lipids</a:t>
            </a:r>
            <a:endParaRPr lang="en-US" sz="4000" b="1" dirty="0">
              <a:solidFill>
                <a:srgbClr val="0000FF"/>
              </a:solidFill>
            </a:endParaRPr>
          </a:p>
        </p:txBody>
      </p:sp>
    </p:spTree>
    <p:extLst>
      <p:ext uri="{BB962C8B-B14F-4D97-AF65-F5344CB8AC3E}">
        <p14:creationId xmlns:p14="http://schemas.microsoft.com/office/powerpoint/2010/main" val="27571799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556792"/>
            <a:ext cx="6768752" cy="5170646"/>
          </a:xfrm>
          <a:prstGeom prst="rect">
            <a:avLst/>
          </a:prstGeom>
        </p:spPr>
        <p:txBody>
          <a:bodyPr wrap="square">
            <a:spAutoFit/>
          </a:bodyPr>
          <a:lstStyle/>
          <a:p>
            <a:pPr marL="285750" indent="-285750" algn="just">
              <a:lnSpc>
                <a:spcPct val="150000"/>
              </a:lnSpc>
              <a:buFont typeface="Arial" pitchFamily="34" charset="0"/>
              <a:buChar char="•"/>
            </a:pPr>
            <a:r>
              <a:rPr lang="en-US" sz="2000" dirty="0" smtClean="0"/>
              <a:t>Lipids are </a:t>
            </a:r>
            <a:r>
              <a:rPr lang="en-IN" sz="2000" dirty="0"/>
              <a:t>fatty, oily, or waxy organic compounds. </a:t>
            </a:r>
            <a:endParaRPr lang="en-IN" sz="2000" dirty="0" smtClean="0"/>
          </a:p>
          <a:p>
            <a:pPr marL="285750" indent="-285750" algn="just">
              <a:lnSpc>
                <a:spcPct val="150000"/>
              </a:lnSpc>
              <a:buFont typeface="Arial" pitchFamily="34" charset="0"/>
              <a:buChar char="•"/>
            </a:pPr>
            <a:r>
              <a:rPr lang="en-IN" sz="2000" dirty="0" smtClean="0"/>
              <a:t>Lipids </a:t>
            </a:r>
            <a:r>
              <a:rPr lang="en-IN" sz="2000" dirty="0"/>
              <a:t>are </a:t>
            </a:r>
            <a:r>
              <a:rPr lang="en-IN" sz="2000" b="1" dirty="0" smtClean="0"/>
              <a:t>water insoluble biomolecules </a:t>
            </a:r>
            <a:r>
              <a:rPr lang="en-IN" sz="2000" dirty="0"/>
              <a:t>that are highly </a:t>
            </a:r>
            <a:r>
              <a:rPr lang="en-IN" sz="2000" b="1" dirty="0"/>
              <a:t>soluble in organic solvents </a:t>
            </a:r>
            <a:r>
              <a:rPr lang="en-IN" sz="2000" dirty="0"/>
              <a:t>such as chloroform. </a:t>
            </a:r>
            <a:endParaRPr lang="en-IN" sz="2000" dirty="0" smtClean="0"/>
          </a:p>
          <a:p>
            <a:pPr marL="285750" indent="-285750" algn="just">
              <a:lnSpc>
                <a:spcPct val="150000"/>
              </a:lnSpc>
              <a:buFont typeface="Arial" pitchFamily="34" charset="0"/>
              <a:buChar char="•"/>
            </a:pPr>
            <a:r>
              <a:rPr lang="en-US" sz="2000" dirty="0" smtClean="0"/>
              <a:t>Composed of fatty acids and </a:t>
            </a:r>
            <a:r>
              <a:rPr lang="en-US" sz="2000" dirty="0" err="1" smtClean="0"/>
              <a:t>glycerols</a:t>
            </a:r>
            <a:r>
              <a:rPr lang="en-US" sz="2000" dirty="0" smtClean="0"/>
              <a:t>.</a:t>
            </a:r>
          </a:p>
          <a:p>
            <a:pPr marL="285750" indent="-285750" algn="just">
              <a:lnSpc>
                <a:spcPct val="150000"/>
              </a:lnSpc>
              <a:buFont typeface="Arial" pitchFamily="34" charset="0"/>
              <a:buChar char="•"/>
            </a:pPr>
            <a:endParaRPr lang="en-US" sz="2000" dirty="0"/>
          </a:p>
          <a:p>
            <a:pPr marL="285750" indent="-285750" algn="just">
              <a:lnSpc>
                <a:spcPct val="150000"/>
              </a:lnSpc>
              <a:buFont typeface="Arial" pitchFamily="34" charset="0"/>
              <a:buChar char="•"/>
            </a:pPr>
            <a:endParaRPr lang="en-US" sz="2000" dirty="0" smtClean="0"/>
          </a:p>
          <a:p>
            <a:pPr algn="just">
              <a:lnSpc>
                <a:spcPct val="150000"/>
              </a:lnSpc>
            </a:pPr>
            <a:r>
              <a:rPr lang="en-US" sz="2000" dirty="0"/>
              <a:t>any of a class of organic compounds that are fatty acids or their derivatives and are insoluble in water but soluble in organic solvents. </a:t>
            </a:r>
          </a:p>
          <a:p>
            <a:pPr marL="285750" indent="-285750" algn="just">
              <a:lnSpc>
                <a:spcPct val="150000"/>
              </a:lnSpc>
              <a:buFont typeface="Arial" pitchFamily="34" charset="0"/>
              <a:buChar char="•"/>
            </a:pPr>
            <a:endParaRPr lang="en-IN" sz="2000" dirty="0" smtClean="0"/>
          </a:p>
          <a:p>
            <a:pPr marL="285750" indent="-285750" algn="just">
              <a:lnSpc>
                <a:spcPct val="150000"/>
              </a:lnSpc>
              <a:buFont typeface="Arial" pitchFamily="34" charset="0"/>
              <a:buChar char="•"/>
            </a:pPr>
            <a:endParaRPr lang="en-IN" sz="2000" dirty="0"/>
          </a:p>
        </p:txBody>
      </p:sp>
      <p:sp>
        <p:nvSpPr>
          <p:cNvPr id="3" name="TextBox 2"/>
          <p:cNvSpPr txBox="1"/>
          <p:nvPr/>
        </p:nvSpPr>
        <p:spPr>
          <a:xfrm>
            <a:off x="1107798" y="451662"/>
            <a:ext cx="3140968" cy="461665"/>
          </a:xfrm>
          <a:prstGeom prst="rect">
            <a:avLst/>
          </a:prstGeom>
          <a:noFill/>
        </p:spPr>
        <p:txBody>
          <a:bodyPr wrap="square" rtlCol="0">
            <a:spAutoFit/>
          </a:bodyPr>
          <a:lstStyle/>
          <a:p>
            <a:r>
              <a:rPr lang="en-US" sz="2400" b="1" dirty="0" smtClean="0">
                <a:solidFill>
                  <a:srgbClr val="0000FF"/>
                </a:solidFill>
              </a:rPr>
              <a:t>What are Lipids ?</a:t>
            </a:r>
            <a:endParaRPr lang="en-US" sz="2400" b="1" dirty="0">
              <a:solidFill>
                <a:srgbClr val="0000FF"/>
              </a:solidFill>
            </a:endParaRPr>
          </a:p>
        </p:txBody>
      </p:sp>
    </p:spTree>
    <p:extLst>
      <p:ext uri="{BB962C8B-B14F-4D97-AF65-F5344CB8AC3E}">
        <p14:creationId xmlns:p14="http://schemas.microsoft.com/office/powerpoint/2010/main" val="27702271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2253" y="1916832"/>
            <a:ext cx="4176464" cy="2862322"/>
          </a:xfrm>
          <a:prstGeom prst="rect">
            <a:avLst/>
          </a:prstGeom>
        </p:spPr>
        <p:txBody>
          <a:bodyPr wrap="square">
            <a:spAutoFit/>
          </a:bodyPr>
          <a:lstStyle/>
          <a:p>
            <a:pPr algn="just">
              <a:lnSpc>
                <a:spcPct val="150000"/>
              </a:lnSpc>
            </a:pPr>
            <a:r>
              <a:rPr lang="en-IN" sz="2400" dirty="0" smtClean="0"/>
              <a:t>Many </a:t>
            </a:r>
            <a:r>
              <a:rPr lang="en-IN" sz="2400" dirty="0"/>
              <a:t>lipids incorporate </a:t>
            </a:r>
            <a:r>
              <a:rPr lang="en-IN" sz="2400" b="1" dirty="0">
                <a:solidFill>
                  <a:srgbClr val="FF0000"/>
                </a:solidFill>
              </a:rPr>
              <a:t>fatty acids</a:t>
            </a:r>
            <a:r>
              <a:rPr lang="en-IN" sz="2400" dirty="0"/>
              <a:t>, small organic compounds that consist of a </a:t>
            </a:r>
            <a:r>
              <a:rPr lang="en-IN" sz="2400" b="1" dirty="0"/>
              <a:t>long carbon chain with an acidic carboxyl group </a:t>
            </a:r>
            <a:r>
              <a:rPr lang="en-IN" sz="2400" dirty="0"/>
              <a:t>at one end.</a:t>
            </a:r>
          </a:p>
        </p:txBody>
      </p:sp>
      <p:pic>
        <p:nvPicPr>
          <p:cNvPr id="3"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68722" b="6306"/>
          <a:stretch/>
        </p:blipFill>
        <p:spPr bwMode="auto">
          <a:xfrm>
            <a:off x="5364088" y="1050316"/>
            <a:ext cx="3079068" cy="5149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8520" y="144959"/>
            <a:ext cx="9134475" cy="646331"/>
          </a:xfrm>
          <a:prstGeom prst="rect">
            <a:avLst/>
          </a:prstGeom>
          <a:noFill/>
        </p:spPr>
        <p:txBody>
          <a:bodyPr wrap="square" rtlCol="0">
            <a:spAutoFit/>
          </a:bodyPr>
          <a:lstStyle/>
          <a:p>
            <a:pPr algn="ctr"/>
            <a:r>
              <a:rPr lang="en-US" sz="3600" dirty="0" smtClean="0"/>
              <a:t>Lipids</a:t>
            </a:r>
            <a:endParaRPr lang="en-US" sz="3600" dirty="0"/>
          </a:p>
        </p:txBody>
      </p:sp>
    </p:spTree>
    <p:extLst>
      <p:ext uri="{BB962C8B-B14F-4D97-AF65-F5344CB8AC3E}">
        <p14:creationId xmlns:p14="http://schemas.microsoft.com/office/powerpoint/2010/main" val="962652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1574795"/>
            <a:ext cx="6480720" cy="1940957"/>
          </a:xfrm>
          <a:prstGeom prst="roundRect">
            <a:avLst/>
          </a:prstGeom>
          <a:solidFill>
            <a:schemeClr val="accent6">
              <a:lumMod val="60000"/>
              <a:lumOff val="40000"/>
            </a:schemeClr>
          </a:solidFill>
        </p:spPr>
        <p:txBody>
          <a:bodyPr wrap="square" rtlCol="0">
            <a:spAutoFit/>
          </a:bodyPr>
          <a:lstStyle/>
          <a:p>
            <a:pPr marL="342900" indent="-342900">
              <a:lnSpc>
                <a:spcPct val="150000"/>
              </a:lnSpc>
              <a:buAutoNum type="arabicPeriod"/>
            </a:pPr>
            <a:r>
              <a:rPr lang="en-US" sz="2400" dirty="0" smtClean="0">
                <a:solidFill>
                  <a:srgbClr val="0000FF"/>
                </a:solidFill>
                <a:latin typeface="Comic Sans MS" pitchFamily="66" charset="0"/>
              </a:rPr>
              <a:t>What are these macromolecules?</a:t>
            </a:r>
          </a:p>
          <a:p>
            <a:pPr marL="342900" indent="-342900">
              <a:lnSpc>
                <a:spcPct val="150000"/>
              </a:lnSpc>
              <a:buAutoNum type="arabicPeriod"/>
            </a:pPr>
            <a:r>
              <a:rPr lang="en-US" sz="2400" dirty="0" smtClean="0">
                <a:solidFill>
                  <a:srgbClr val="0000FF"/>
                </a:solidFill>
                <a:latin typeface="Comic Sans MS" pitchFamily="66" charset="0"/>
              </a:rPr>
              <a:t>Why are they important ?</a:t>
            </a:r>
          </a:p>
          <a:p>
            <a:pPr marL="342900" indent="-342900">
              <a:lnSpc>
                <a:spcPct val="150000"/>
              </a:lnSpc>
              <a:buAutoNum type="arabicPeriod"/>
            </a:pPr>
            <a:r>
              <a:rPr lang="en-US" sz="2400" dirty="0" smtClean="0">
                <a:solidFill>
                  <a:srgbClr val="0000FF"/>
                </a:solidFill>
                <a:latin typeface="Comic Sans MS" pitchFamily="66" charset="0"/>
              </a:rPr>
              <a:t>Metabolism ? </a:t>
            </a:r>
            <a:endParaRPr lang="en-IN" sz="2400" dirty="0">
              <a:solidFill>
                <a:srgbClr val="0000FF"/>
              </a:solidFill>
              <a:latin typeface="Comic Sans MS" pitchFamily="66" charset="0"/>
            </a:endParaRPr>
          </a:p>
        </p:txBody>
      </p:sp>
      <p:sp>
        <p:nvSpPr>
          <p:cNvPr id="3" name="TextBox 2"/>
          <p:cNvSpPr txBox="1"/>
          <p:nvPr/>
        </p:nvSpPr>
        <p:spPr>
          <a:xfrm>
            <a:off x="1907704" y="620688"/>
            <a:ext cx="4529958" cy="954107"/>
          </a:xfrm>
          <a:prstGeom prst="rect">
            <a:avLst/>
          </a:prstGeom>
          <a:noFill/>
        </p:spPr>
        <p:txBody>
          <a:bodyPr wrap="none" rtlCol="0">
            <a:spAutoFit/>
          </a:bodyPr>
          <a:lstStyle/>
          <a:p>
            <a:r>
              <a:rPr lang="en-US" sz="2800" b="1" dirty="0">
                <a:solidFill>
                  <a:srgbClr val="C00000"/>
                </a:solidFill>
              </a:rPr>
              <a:t>What are we going to study </a:t>
            </a:r>
            <a:r>
              <a:rPr lang="en-US" sz="2800" b="1" dirty="0" smtClean="0">
                <a:solidFill>
                  <a:srgbClr val="C00000"/>
                </a:solidFill>
              </a:rPr>
              <a:t>?</a:t>
            </a:r>
            <a:endParaRPr lang="en-US" sz="2800" b="1" dirty="0">
              <a:solidFill>
                <a:srgbClr val="C00000"/>
              </a:solidFill>
            </a:endParaRPr>
          </a:p>
          <a:p>
            <a:endParaRPr lang="en-IN" sz="2800" b="1" dirty="0">
              <a:solidFill>
                <a:srgbClr val="C00000"/>
              </a:solidFill>
            </a:endParaRPr>
          </a:p>
        </p:txBody>
      </p:sp>
    </p:spTree>
    <p:extLst>
      <p:ext uri="{BB962C8B-B14F-4D97-AF65-F5344CB8AC3E}">
        <p14:creationId xmlns:p14="http://schemas.microsoft.com/office/powerpoint/2010/main" val="4512044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 y="144959"/>
            <a:ext cx="9134475" cy="646331"/>
          </a:xfrm>
          <a:prstGeom prst="rect">
            <a:avLst/>
          </a:prstGeom>
          <a:noFill/>
        </p:spPr>
        <p:txBody>
          <a:bodyPr wrap="square" rtlCol="0">
            <a:spAutoFit/>
          </a:bodyPr>
          <a:lstStyle/>
          <a:p>
            <a:pPr algn="ctr"/>
            <a:r>
              <a:rPr lang="en-US" sz="3600" dirty="0" smtClean="0"/>
              <a:t>Lipids</a:t>
            </a:r>
            <a:endParaRPr lang="en-US" sz="3600" dirty="0"/>
          </a:p>
        </p:txBody>
      </p:sp>
      <p:grpSp>
        <p:nvGrpSpPr>
          <p:cNvPr id="23" name="Group 22"/>
          <p:cNvGrpSpPr/>
          <p:nvPr/>
        </p:nvGrpSpPr>
        <p:grpSpPr>
          <a:xfrm>
            <a:off x="359571" y="1083128"/>
            <a:ext cx="3298029" cy="5366658"/>
            <a:chOff x="1774033" y="1338943"/>
            <a:chExt cx="3298029" cy="5366658"/>
          </a:xfrm>
        </p:grpSpPr>
        <p:sp>
          <p:nvSpPr>
            <p:cNvPr id="4" name="Rounded Rectangle 3"/>
            <p:cNvSpPr/>
            <p:nvPr/>
          </p:nvSpPr>
          <p:spPr>
            <a:xfrm>
              <a:off x="1774033" y="1338943"/>
              <a:ext cx="3298029" cy="7620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177142" y="2100943"/>
              <a:ext cx="533400" cy="4604657"/>
              <a:chOff x="2177142" y="2100943"/>
              <a:chExt cx="533400" cy="4604657"/>
            </a:xfrm>
          </p:grpSpPr>
          <p:cxnSp>
            <p:nvCxnSpPr>
              <p:cNvPr id="6" name="Straight Connector 5"/>
              <p:cNvCxnSpPr/>
              <p:nvPr/>
            </p:nvCxnSpPr>
            <p:spPr>
              <a:xfrm>
                <a:off x="2438400" y="2100943"/>
                <a:ext cx="0" cy="4136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2177142" y="2514600"/>
                <a:ext cx="533400" cy="4191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rot="16200000">
                <a:off x="1633236" y="4511396"/>
                <a:ext cx="1621213" cy="523220"/>
              </a:xfrm>
              <a:prstGeom prst="rect">
                <a:avLst/>
              </a:prstGeom>
              <a:noFill/>
            </p:spPr>
            <p:txBody>
              <a:bodyPr wrap="none" rtlCol="0">
                <a:spAutoFit/>
              </a:bodyPr>
              <a:lstStyle/>
              <a:p>
                <a:r>
                  <a:rPr lang="en-US" sz="2800" b="1" dirty="0" smtClean="0"/>
                  <a:t>Fatty acid</a:t>
                </a:r>
                <a:endParaRPr lang="en-US" sz="2800" b="1" dirty="0"/>
              </a:p>
            </p:txBody>
          </p:sp>
        </p:grpSp>
        <p:sp>
          <p:nvSpPr>
            <p:cNvPr id="13" name="TextBox 12"/>
            <p:cNvSpPr txBox="1"/>
            <p:nvPr/>
          </p:nvSpPr>
          <p:spPr>
            <a:xfrm>
              <a:off x="2776425" y="1458333"/>
              <a:ext cx="1305037" cy="523220"/>
            </a:xfrm>
            <a:prstGeom prst="rect">
              <a:avLst/>
            </a:prstGeom>
            <a:noFill/>
          </p:spPr>
          <p:txBody>
            <a:bodyPr wrap="none" rtlCol="0">
              <a:spAutoFit/>
            </a:bodyPr>
            <a:lstStyle/>
            <a:p>
              <a:r>
                <a:rPr lang="en-US" sz="2800" b="1" dirty="0" smtClean="0"/>
                <a:t>Alcohol</a:t>
              </a:r>
              <a:endParaRPr lang="en-US" sz="2800" b="1" dirty="0"/>
            </a:p>
          </p:txBody>
        </p:sp>
        <p:grpSp>
          <p:nvGrpSpPr>
            <p:cNvPr id="15" name="Group 14"/>
            <p:cNvGrpSpPr/>
            <p:nvPr/>
          </p:nvGrpSpPr>
          <p:grpSpPr>
            <a:xfrm>
              <a:off x="3200400" y="2100943"/>
              <a:ext cx="533400" cy="4604657"/>
              <a:chOff x="2177142" y="2100943"/>
              <a:chExt cx="533400" cy="4604657"/>
            </a:xfrm>
          </p:grpSpPr>
          <p:cxnSp>
            <p:nvCxnSpPr>
              <p:cNvPr id="16" name="Straight Connector 15"/>
              <p:cNvCxnSpPr/>
              <p:nvPr/>
            </p:nvCxnSpPr>
            <p:spPr>
              <a:xfrm>
                <a:off x="2438400" y="2100943"/>
                <a:ext cx="0" cy="4136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2177142" y="2514600"/>
                <a:ext cx="533400" cy="4191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rot="16200000">
                <a:off x="1633236" y="4511396"/>
                <a:ext cx="1621213" cy="523220"/>
              </a:xfrm>
              <a:prstGeom prst="rect">
                <a:avLst/>
              </a:prstGeom>
              <a:noFill/>
            </p:spPr>
            <p:txBody>
              <a:bodyPr wrap="none" rtlCol="0">
                <a:spAutoFit/>
              </a:bodyPr>
              <a:lstStyle/>
              <a:p>
                <a:r>
                  <a:rPr lang="en-US" sz="2800" b="1" dirty="0" smtClean="0"/>
                  <a:t>Fatty acid</a:t>
                </a:r>
                <a:endParaRPr lang="en-US" sz="2800" b="1" dirty="0"/>
              </a:p>
            </p:txBody>
          </p:sp>
        </p:grpSp>
        <p:grpSp>
          <p:nvGrpSpPr>
            <p:cNvPr id="19" name="Group 18"/>
            <p:cNvGrpSpPr/>
            <p:nvPr/>
          </p:nvGrpSpPr>
          <p:grpSpPr>
            <a:xfrm>
              <a:off x="4158344" y="2100944"/>
              <a:ext cx="533400" cy="4604657"/>
              <a:chOff x="2177142" y="2100943"/>
              <a:chExt cx="533400" cy="4604657"/>
            </a:xfrm>
          </p:grpSpPr>
          <p:cxnSp>
            <p:nvCxnSpPr>
              <p:cNvPr id="20" name="Straight Connector 19"/>
              <p:cNvCxnSpPr/>
              <p:nvPr/>
            </p:nvCxnSpPr>
            <p:spPr>
              <a:xfrm>
                <a:off x="2438400" y="2100943"/>
                <a:ext cx="0" cy="4136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177142" y="2514600"/>
                <a:ext cx="533400" cy="4191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rot="16200000">
                <a:off x="1633236" y="4511396"/>
                <a:ext cx="1621213" cy="523220"/>
              </a:xfrm>
              <a:prstGeom prst="rect">
                <a:avLst/>
              </a:prstGeom>
              <a:noFill/>
            </p:spPr>
            <p:txBody>
              <a:bodyPr wrap="none" rtlCol="0">
                <a:spAutoFit/>
              </a:bodyPr>
              <a:lstStyle/>
              <a:p>
                <a:r>
                  <a:rPr lang="en-US" sz="2800" b="1" dirty="0" smtClean="0"/>
                  <a:t>Fatty acid</a:t>
                </a:r>
                <a:endParaRPr lang="en-US" sz="2800" b="1" dirty="0"/>
              </a:p>
            </p:txBody>
          </p:sp>
        </p:grpSp>
      </p:grpSp>
      <p:sp>
        <p:nvSpPr>
          <p:cNvPr id="2" name="Rectangle 1"/>
          <p:cNvSpPr/>
          <p:nvPr/>
        </p:nvSpPr>
        <p:spPr>
          <a:xfrm>
            <a:off x="3944563" y="2051957"/>
            <a:ext cx="4953000" cy="1200329"/>
          </a:xfrm>
          <a:prstGeom prst="rect">
            <a:avLst/>
          </a:prstGeom>
        </p:spPr>
        <p:txBody>
          <a:bodyPr wrap="square">
            <a:spAutoFit/>
          </a:bodyPr>
          <a:lstStyle/>
          <a:p>
            <a:r>
              <a:rPr lang="en-US" sz="2400" b="1" dirty="0"/>
              <a:t>Fats </a:t>
            </a:r>
            <a:r>
              <a:rPr lang="en-US" sz="2400" dirty="0"/>
              <a:t>are lipids with one, two, </a:t>
            </a:r>
            <a:r>
              <a:rPr lang="en-US" sz="2400" dirty="0" smtClean="0"/>
              <a:t>or three </a:t>
            </a:r>
            <a:r>
              <a:rPr lang="en-US" sz="2400" dirty="0"/>
              <a:t>fatty acids that dangle like tails from a small alcohol called </a:t>
            </a:r>
            <a:r>
              <a:rPr lang="en-US" sz="2400" b="1" dirty="0"/>
              <a:t>glycerol</a:t>
            </a:r>
            <a:r>
              <a:rPr lang="en-US" sz="2400" dirty="0"/>
              <a:t>. </a:t>
            </a:r>
          </a:p>
        </p:txBody>
      </p:sp>
    </p:spTree>
    <p:extLst>
      <p:ext uri="{BB962C8B-B14F-4D97-AF65-F5344CB8AC3E}">
        <p14:creationId xmlns:p14="http://schemas.microsoft.com/office/powerpoint/2010/main" val="10018480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04800" y="1447800"/>
            <a:ext cx="8462963" cy="472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525" y="144959"/>
            <a:ext cx="9134475" cy="1077218"/>
          </a:xfrm>
          <a:prstGeom prst="rect">
            <a:avLst/>
          </a:prstGeom>
          <a:noFill/>
        </p:spPr>
        <p:txBody>
          <a:bodyPr wrap="square" rtlCol="0">
            <a:spAutoFit/>
          </a:bodyPr>
          <a:lstStyle/>
          <a:p>
            <a:pPr algn="ctr"/>
            <a:r>
              <a:rPr lang="en-US" sz="3600" dirty="0" smtClean="0"/>
              <a:t>Lipids are fatty, oily or waxy</a:t>
            </a:r>
          </a:p>
          <a:p>
            <a:pPr algn="ctr"/>
            <a:r>
              <a:rPr lang="en-US" sz="2800" b="1" i="1" dirty="0" smtClean="0"/>
              <a:t>It depends on the fatty acid it contains </a:t>
            </a:r>
            <a:endParaRPr lang="en-US" sz="2800" b="1" i="1" dirty="0"/>
          </a:p>
        </p:txBody>
      </p:sp>
      <p:sp>
        <p:nvSpPr>
          <p:cNvPr id="5" name="TextBox 4"/>
          <p:cNvSpPr txBox="1"/>
          <p:nvPr/>
        </p:nvSpPr>
        <p:spPr>
          <a:xfrm>
            <a:off x="1547664" y="6444044"/>
            <a:ext cx="1093313" cy="369332"/>
          </a:xfrm>
          <a:prstGeom prst="rect">
            <a:avLst/>
          </a:prstGeom>
          <a:noFill/>
          <a:ln w="38100">
            <a:solidFill>
              <a:srgbClr val="FF0000"/>
            </a:solidFill>
          </a:ln>
        </p:spPr>
        <p:txBody>
          <a:bodyPr wrap="none" rtlCol="0">
            <a:spAutoFit/>
          </a:bodyPr>
          <a:lstStyle/>
          <a:p>
            <a:r>
              <a:rPr lang="en-US" dirty="0"/>
              <a:t>S</a:t>
            </a:r>
            <a:r>
              <a:rPr lang="en-US" dirty="0" smtClean="0"/>
              <a:t>aturated</a:t>
            </a:r>
            <a:endParaRPr lang="en-US" dirty="0"/>
          </a:p>
        </p:txBody>
      </p:sp>
      <p:sp>
        <p:nvSpPr>
          <p:cNvPr id="6" name="TextBox 5"/>
          <p:cNvSpPr txBox="1"/>
          <p:nvPr/>
        </p:nvSpPr>
        <p:spPr>
          <a:xfrm>
            <a:off x="5001677" y="6444044"/>
            <a:ext cx="1346587" cy="369332"/>
          </a:xfrm>
          <a:prstGeom prst="rect">
            <a:avLst/>
          </a:prstGeom>
          <a:noFill/>
          <a:ln w="38100">
            <a:solidFill>
              <a:srgbClr val="0000FF"/>
            </a:solidFill>
          </a:ln>
        </p:spPr>
        <p:txBody>
          <a:bodyPr wrap="none" rtlCol="0">
            <a:spAutoFit/>
          </a:bodyPr>
          <a:lstStyle/>
          <a:p>
            <a:r>
              <a:rPr lang="en-US" dirty="0"/>
              <a:t>U</a:t>
            </a:r>
            <a:r>
              <a:rPr lang="en-US" dirty="0" smtClean="0"/>
              <a:t>nsaturated</a:t>
            </a:r>
            <a:endParaRPr lang="en-US" dirty="0"/>
          </a:p>
        </p:txBody>
      </p:sp>
      <p:cxnSp>
        <p:nvCxnSpPr>
          <p:cNvPr id="8" name="Straight Connector 7"/>
          <p:cNvCxnSpPr/>
          <p:nvPr/>
        </p:nvCxnSpPr>
        <p:spPr>
          <a:xfrm>
            <a:off x="1524000" y="6324600"/>
            <a:ext cx="116951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24200" y="6346371"/>
            <a:ext cx="51816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39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60648"/>
            <a:ext cx="5203562" cy="2448272"/>
          </a:xfrm>
          <a:prstGeom prst="rect">
            <a:avLst/>
          </a:prstGeom>
        </p:spPr>
      </p:pic>
      <p:sp>
        <p:nvSpPr>
          <p:cNvPr id="3" name="TextBox 2"/>
          <p:cNvSpPr txBox="1"/>
          <p:nvPr/>
        </p:nvSpPr>
        <p:spPr>
          <a:xfrm>
            <a:off x="611560" y="2924944"/>
            <a:ext cx="8136904" cy="369332"/>
          </a:xfrm>
          <a:prstGeom prst="rect">
            <a:avLst/>
          </a:prstGeom>
          <a:noFill/>
        </p:spPr>
        <p:txBody>
          <a:bodyPr wrap="square" rtlCol="0">
            <a:spAutoFit/>
          </a:bodyPr>
          <a:lstStyle/>
          <a:p>
            <a:r>
              <a:rPr lang="en-IN" dirty="0" smtClean="0"/>
              <a:t>Saturated versus unsaturated fatty acids</a:t>
            </a:r>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9119"/>
          <a:stretch/>
        </p:blipFill>
        <p:spPr>
          <a:xfrm>
            <a:off x="3419872" y="3294276"/>
            <a:ext cx="5160547" cy="3355816"/>
          </a:xfrm>
          <a:prstGeom prst="rect">
            <a:avLst/>
          </a:prstGeom>
        </p:spPr>
      </p:pic>
    </p:spTree>
    <p:extLst>
      <p:ext uri="{BB962C8B-B14F-4D97-AF65-F5344CB8AC3E}">
        <p14:creationId xmlns:p14="http://schemas.microsoft.com/office/powerpoint/2010/main" val="34926510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602" y="857250"/>
            <a:ext cx="8156398" cy="4587974"/>
          </a:xfrm>
          <a:prstGeom prst="rect">
            <a:avLst/>
          </a:prstGeom>
        </p:spPr>
      </p:pic>
    </p:spTree>
    <p:extLst>
      <p:ext uri="{BB962C8B-B14F-4D97-AF65-F5344CB8AC3E}">
        <p14:creationId xmlns:p14="http://schemas.microsoft.com/office/powerpoint/2010/main" val="263158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hopes.stanford.edu/wp-content/uploads/2010/06/saturated-vs-unsaturated-fat-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963" t="27083" r="29011" b="23562"/>
          <a:stretch/>
        </p:blipFill>
        <p:spPr bwMode="auto">
          <a:xfrm>
            <a:off x="827585" y="145195"/>
            <a:ext cx="7056784" cy="4263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rotWithShape="1">
          <a:blip r:embed="rId4"/>
          <a:srcRect l="8065" r="56113"/>
          <a:stretch/>
        </p:blipFill>
        <p:spPr>
          <a:xfrm>
            <a:off x="1541373" y="4409119"/>
            <a:ext cx="1491369" cy="2381015"/>
          </a:xfrm>
          <a:prstGeom prst="rect">
            <a:avLst/>
          </a:prstGeom>
        </p:spPr>
      </p:pic>
      <p:pic>
        <p:nvPicPr>
          <p:cNvPr id="5" name="Picture 4"/>
          <p:cNvPicPr>
            <a:picLocks noChangeAspect="1"/>
          </p:cNvPicPr>
          <p:nvPr/>
        </p:nvPicPr>
        <p:blipFill rotWithShape="1">
          <a:blip r:embed="rId4"/>
          <a:srcRect l="41188"/>
          <a:stretch/>
        </p:blipFill>
        <p:spPr>
          <a:xfrm>
            <a:off x="5481020" y="4591514"/>
            <a:ext cx="2043308" cy="2016224"/>
          </a:xfrm>
          <a:prstGeom prst="rect">
            <a:avLst/>
          </a:prstGeom>
        </p:spPr>
      </p:pic>
    </p:spTree>
    <p:extLst>
      <p:ext uri="{BB962C8B-B14F-4D97-AF65-F5344CB8AC3E}">
        <p14:creationId xmlns:p14="http://schemas.microsoft.com/office/powerpoint/2010/main" val="2053694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pediaa.com/wp-content/uploads/2016/05/Difference-Between-Saturated-and-Unsaturated-Fats-infographic.jpg"/>
          <p:cNvSpPr>
            <a:spLocks noChangeAspect="1" noChangeArrowheads="1"/>
          </p:cNvSpPr>
          <p:nvPr/>
        </p:nvSpPr>
        <p:spPr bwMode="auto">
          <a:xfrm>
            <a:off x="155575" y="-1728788"/>
            <a:ext cx="1943100" cy="3609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1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1634" t="17045" r="43051" b="34267"/>
          <a:stretch/>
        </p:blipFill>
        <p:spPr bwMode="auto">
          <a:xfrm>
            <a:off x="1979712" y="80635"/>
            <a:ext cx="3600400" cy="6435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38947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736" y="880384"/>
            <a:ext cx="2653422" cy="3968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67544" y="1041831"/>
            <a:ext cx="1163725" cy="5398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0"/>
            <a:ext cx="9134475" cy="584775"/>
          </a:xfrm>
          <a:prstGeom prst="rect">
            <a:avLst/>
          </a:prstGeom>
          <a:noFill/>
        </p:spPr>
        <p:txBody>
          <a:bodyPr wrap="square" rtlCol="0">
            <a:spAutoFit/>
          </a:bodyPr>
          <a:lstStyle/>
          <a:p>
            <a:pPr algn="ctr"/>
            <a:r>
              <a:rPr lang="en-US" sz="3200" dirty="0" smtClean="0">
                <a:solidFill>
                  <a:srgbClr val="0000FF"/>
                </a:solidFill>
              </a:rPr>
              <a:t>Partially </a:t>
            </a:r>
            <a:r>
              <a:rPr lang="en-US" sz="3200" dirty="0">
                <a:solidFill>
                  <a:srgbClr val="0000FF"/>
                </a:solidFill>
              </a:rPr>
              <a:t>hydrogenated vegetable oils</a:t>
            </a:r>
          </a:p>
        </p:txBody>
      </p:sp>
      <p:sp>
        <p:nvSpPr>
          <p:cNvPr id="2" name="Rectangle 1"/>
          <p:cNvSpPr/>
          <p:nvPr/>
        </p:nvSpPr>
        <p:spPr>
          <a:xfrm>
            <a:off x="4572844" y="4149080"/>
            <a:ext cx="4192444" cy="2585323"/>
          </a:xfrm>
          <a:prstGeom prst="rect">
            <a:avLst/>
          </a:prstGeom>
          <a:solidFill>
            <a:srgbClr val="FFFF00"/>
          </a:solidFill>
        </p:spPr>
        <p:txBody>
          <a:bodyPr wrap="square">
            <a:spAutoFit/>
          </a:bodyPr>
          <a:lstStyle/>
          <a:p>
            <a:r>
              <a:rPr lang="en-IN" dirty="0">
                <a:solidFill>
                  <a:srgbClr val="0000FF"/>
                </a:solidFill>
              </a:rPr>
              <a:t>Although trans fats are edible, consuming trans fats has been shown to </a:t>
            </a:r>
            <a:endParaRPr lang="en-IN" dirty="0" smtClean="0">
              <a:solidFill>
                <a:srgbClr val="0000FF"/>
              </a:solidFill>
            </a:endParaRPr>
          </a:p>
          <a:p>
            <a:r>
              <a:rPr lang="en-IN" dirty="0">
                <a:solidFill>
                  <a:srgbClr val="0000FF"/>
                </a:solidFill>
              </a:rPr>
              <a:t>-</a:t>
            </a:r>
            <a:r>
              <a:rPr lang="en-IN" dirty="0" smtClean="0">
                <a:solidFill>
                  <a:srgbClr val="0000FF"/>
                </a:solidFill>
              </a:rPr>
              <a:t>increase </a:t>
            </a:r>
            <a:r>
              <a:rPr lang="en-IN" dirty="0">
                <a:solidFill>
                  <a:srgbClr val="0000FF"/>
                </a:solidFill>
              </a:rPr>
              <a:t>the risk of coronary artery disease </a:t>
            </a:r>
            <a:endParaRPr lang="en-IN" dirty="0" smtClean="0">
              <a:solidFill>
                <a:srgbClr val="0000FF"/>
              </a:solidFill>
            </a:endParaRPr>
          </a:p>
          <a:p>
            <a:r>
              <a:rPr lang="en-IN" dirty="0" smtClean="0">
                <a:solidFill>
                  <a:srgbClr val="0000FF"/>
                </a:solidFill>
              </a:rPr>
              <a:t>-by </a:t>
            </a:r>
            <a:r>
              <a:rPr lang="en-IN" dirty="0">
                <a:solidFill>
                  <a:srgbClr val="0000FF"/>
                </a:solidFill>
              </a:rPr>
              <a:t>raising levels of low-density lipoprotein (</a:t>
            </a:r>
            <a:r>
              <a:rPr lang="en-IN" dirty="0" smtClean="0">
                <a:solidFill>
                  <a:srgbClr val="0000FF"/>
                </a:solidFill>
              </a:rPr>
              <a:t>LDL  or "bad </a:t>
            </a:r>
            <a:r>
              <a:rPr lang="en-IN" dirty="0">
                <a:solidFill>
                  <a:srgbClr val="0000FF"/>
                </a:solidFill>
              </a:rPr>
              <a:t>cholesterol"), </a:t>
            </a:r>
            <a:r>
              <a:rPr lang="en-IN" dirty="0" smtClean="0">
                <a:solidFill>
                  <a:srgbClr val="0000FF"/>
                </a:solidFill>
              </a:rPr>
              <a:t>and</a:t>
            </a:r>
          </a:p>
          <a:p>
            <a:r>
              <a:rPr lang="en-IN" dirty="0" smtClean="0">
                <a:solidFill>
                  <a:srgbClr val="0000FF"/>
                </a:solidFill>
              </a:rPr>
              <a:t>-lowering </a:t>
            </a:r>
            <a:r>
              <a:rPr lang="en-IN" dirty="0">
                <a:solidFill>
                  <a:srgbClr val="0000FF"/>
                </a:solidFill>
              </a:rPr>
              <a:t>levels of high-density lipoprotein (</a:t>
            </a:r>
            <a:r>
              <a:rPr lang="en-IN" dirty="0" smtClean="0">
                <a:solidFill>
                  <a:srgbClr val="0000FF"/>
                </a:solidFill>
              </a:rPr>
              <a:t>HDL or "good </a:t>
            </a:r>
            <a:r>
              <a:rPr lang="en-IN" dirty="0">
                <a:solidFill>
                  <a:srgbClr val="0000FF"/>
                </a:solidFill>
              </a:rPr>
              <a:t>cholesterol")</a:t>
            </a:r>
          </a:p>
          <a:p>
            <a:endParaRPr lang="en-IN" dirty="0">
              <a:solidFill>
                <a:srgbClr val="0000FF"/>
              </a:solidFill>
            </a:endParaRPr>
          </a:p>
        </p:txBody>
      </p:sp>
      <p:sp>
        <p:nvSpPr>
          <p:cNvPr id="3" name="Rectangle 2"/>
          <p:cNvSpPr/>
          <p:nvPr/>
        </p:nvSpPr>
        <p:spPr>
          <a:xfrm>
            <a:off x="4932040" y="1163715"/>
            <a:ext cx="3960440" cy="2308324"/>
          </a:xfrm>
          <a:prstGeom prst="rect">
            <a:avLst/>
          </a:prstGeom>
          <a:solidFill>
            <a:schemeClr val="accent6">
              <a:lumMod val="40000"/>
              <a:lumOff val="60000"/>
            </a:schemeClr>
          </a:solidFill>
        </p:spPr>
        <p:txBody>
          <a:bodyPr wrap="square">
            <a:spAutoFit/>
          </a:bodyPr>
          <a:lstStyle/>
          <a:p>
            <a:pPr algn="just"/>
            <a:r>
              <a:rPr lang="en-US" dirty="0">
                <a:solidFill>
                  <a:srgbClr val="0000FF"/>
                </a:solidFill>
              </a:rPr>
              <a:t>Trans fat, also called trans-unsaturated fatty acids or trans fatty acids, is a type of unsaturated fat that occurs in small amounts in meat and milk </a:t>
            </a:r>
            <a:r>
              <a:rPr lang="en-US" dirty="0" smtClean="0">
                <a:solidFill>
                  <a:srgbClr val="0000FF"/>
                </a:solidFill>
              </a:rPr>
              <a:t>fat.</a:t>
            </a:r>
          </a:p>
          <a:p>
            <a:pPr algn="just"/>
            <a:endParaRPr lang="en-US" dirty="0">
              <a:solidFill>
                <a:srgbClr val="0000FF"/>
              </a:solidFill>
            </a:endParaRPr>
          </a:p>
          <a:p>
            <a:pPr algn="just"/>
            <a:endParaRPr lang="en-US" dirty="0" smtClean="0">
              <a:solidFill>
                <a:srgbClr val="0000FF"/>
              </a:solidFill>
            </a:endParaRPr>
          </a:p>
          <a:p>
            <a:pPr algn="just"/>
            <a:r>
              <a:rPr lang="en-IN" dirty="0" smtClean="0">
                <a:solidFill>
                  <a:srgbClr val="0000FF"/>
                </a:solidFill>
              </a:rPr>
              <a:t>With </a:t>
            </a:r>
            <a:r>
              <a:rPr lang="en-IN" dirty="0">
                <a:solidFill>
                  <a:srgbClr val="0000FF"/>
                </a:solidFill>
              </a:rPr>
              <a:t>hydrogenation, liquid vegetable oil turns into a semi-solid or solid fat. </a:t>
            </a:r>
          </a:p>
        </p:txBody>
      </p:sp>
    </p:spTree>
    <p:extLst>
      <p:ext uri="{BB962C8B-B14F-4D97-AF65-F5344CB8AC3E}">
        <p14:creationId xmlns:p14="http://schemas.microsoft.com/office/powerpoint/2010/main" val="4251850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78440" y="548680"/>
            <a:ext cx="3749744" cy="646331"/>
          </a:xfrm>
          <a:prstGeom prst="rect">
            <a:avLst/>
          </a:prstGeom>
          <a:noFill/>
        </p:spPr>
        <p:txBody>
          <a:bodyPr wrap="none" rtlCol="0">
            <a:spAutoFit/>
          </a:bodyPr>
          <a:lstStyle/>
          <a:p>
            <a:r>
              <a:rPr lang="en-US" sz="3600" b="1" dirty="0" smtClean="0">
                <a:solidFill>
                  <a:srgbClr val="FF0000"/>
                </a:solidFill>
              </a:rPr>
              <a:t>Functions of Lipids</a:t>
            </a:r>
            <a:endParaRPr lang="en-IN" sz="3600" b="1" dirty="0">
              <a:solidFill>
                <a:srgbClr val="FF0000"/>
              </a:solidFill>
            </a:endParaRP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8161" t="26508" r="19423" b="26508"/>
          <a:stretch/>
        </p:blipFill>
        <p:spPr bwMode="auto">
          <a:xfrm>
            <a:off x="2555776" y="1901635"/>
            <a:ext cx="3672408" cy="3436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81379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61" y="570460"/>
            <a:ext cx="9134475" cy="646331"/>
          </a:xfrm>
          <a:prstGeom prst="rect">
            <a:avLst/>
          </a:prstGeom>
          <a:noFill/>
        </p:spPr>
        <p:txBody>
          <a:bodyPr wrap="square" rtlCol="0">
            <a:spAutoFit/>
          </a:bodyPr>
          <a:lstStyle/>
          <a:p>
            <a:pPr algn="ctr"/>
            <a:r>
              <a:rPr lang="en-US" sz="3600" b="1" dirty="0" smtClean="0">
                <a:solidFill>
                  <a:srgbClr val="FF0000"/>
                </a:solidFill>
              </a:rPr>
              <a:t>Category of Lipids</a:t>
            </a:r>
            <a:endParaRPr lang="en-US" sz="3600" b="1" dirty="0">
              <a:solidFill>
                <a:srgbClr val="FF0000"/>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510" t="27802" r="34838" b="26508"/>
          <a:stretch/>
        </p:blipFill>
        <p:spPr bwMode="auto">
          <a:xfrm>
            <a:off x="2483767" y="1916832"/>
            <a:ext cx="4248473" cy="334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28077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 y="144959"/>
            <a:ext cx="9134475" cy="646331"/>
          </a:xfrm>
          <a:prstGeom prst="rect">
            <a:avLst/>
          </a:prstGeom>
          <a:noFill/>
        </p:spPr>
        <p:txBody>
          <a:bodyPr wrap="square" rtlCol="0">
            <a:spAutoFit/>
          </a:bodyPr>
          <a:lstStyle/>
          <a:p>
            <a:pPr algn="ctr"/>
            <a:r>
              <a:rPr lang="en-US" sz="3600" b="1" dirty="0" smtClean="0">
                <a:solidFill>
                  <a:srgbClr val="FF0000"/>
                </a:solidFill>
              </a:rPr>
              <a:t>Triglycerides</a:t>
            </a:r>
            <a:endParaRPr lang="en-US" sz="3600" b="1" dirty="0">
              <a:solidFill>
                <a:srgbClr val="FF0000"/>
              </a:solidFill>
            </a:endParaRPr>
          </a:p>
        </p:txBody>
      </p:sp>
      <p:grpSp>
        <p:nvGrpSpPr>
          <p:cNvPr id="23" name="Group 22"/>
          <p:cNvGrpSpPr/>
          <p:nvPr/>
        </p:nvGrpSpPr>
        <p:grpSpPr>
          <a:xfrm>
            <a:off x="76200" y="1083127"/>
            <a:ext cx="3124200" cy="5366658"/>
            <a:chOff x="1947862" y="1338943"/>
            <a:chExt cx="3124200" cy="5366658"/>
          </a:xfrm>
        </p:grpSpPr>
        <p:sp>
          <p:nvSpPr>
            <p:cNvPr id="4" name="Rounded Rectangle 3"/>
            <p:cNvSpPr/>
            <p:nvPr/>
          </p:nvSpPr>
          <p:spPr>
            <a:xfrm>
              <a:off x="1947862" y="1338943"/>
              <a:ext cx="3124200" cy="7620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177142" y="2100943"/>
              <a:ext cx="533400" cy="4604657"/>
              <a:chOff x="2177142" y="2100943"/>
              <a:chExt cx="533400" cy="4604657"/>
            </a:xfrm>
          </p:grpSpPr>
          <p:cxnSp>
            <p:nvCxnSpPr>
              <p:cNvPr id="6" name="Straight Connector 5"/>
              <p:cNvCxnSpPr/>
              <p:nvPr/>
            </p:nvCxnSpPr>
            <p:spPr>
              <a:xfrm>
                <a:off x="2438400" y="2100943"/>
                <a:ext cx="0" cy="4136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2177142" y="2514600"/>
                <a:ext cx="533400" cy="4191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rot="16200000">
                <a:off x="1633236" y="4511396"/>
                <a:ext cx="1621213" cy="523220"/>
              </a:xfrm>
              <a:prstGeom prst="rect">
                <a:avLst/>
              </a:prstGeom>
              <a:noFill/>
            </p:spPr>
            <p:txBody>
              <a:bodyPr wrap="none" rtlCol="0">
                <a:spAutoFit/>
              </a:bodyPr>
              <a:lstStyle/>
              <a:p>
                <a:r>
                  <a:rPr lang="en-US" sz="2800" b="1" dirty="0" smtClean="0"/>
                  <a:t>Fatty acid</a:t>
                </a:r>
                <a:endParaRPr lang="en-US" sz="2800" b="1" dirty="0"/>
              </a:p>
            </p:txBody>
          </p:sp>
        </p:grpSp>
        <p:sp>
          <p:nvSpPr>
            <p:cNvPr id="13" name="TextBox 12"/>
            <p:cNvSpPr txBox="1"/>
            <p:nvPr/>
          </p:nvSpPr>
          <p:spPr>
            <a:xfrm>
              <a:off x="2853307" y="1509395"/>
              <a:ext cx="1305037" cy="523220"/>
            </a:xfrm>
            <a:prstGeom prst="rect">
              <a:avLst/>
            </a:prstGeom>
            <a:noFill/>
          </p:spPr>
          <p:txBody>
            <a:bodyPr wrap="none" rtlCol="0">
              <a:spAutoFit/>
            </a:bodyPr>
            <a:lstStyle/>
            <a:p>
              <a:r>
                <a:rPr lang="en-US" sz="2800" b="1" dirty="0" smtClean="0"/>
                <a:t>Alcohol</a:t>
              </a:r>
              <a:endParaRPr lang="en-US" sz="2800" b="1" dirty="0"/>
            </a:p>
          </p:txBody>
        </p:sp>
        <p:grpSp>
          <p:nvGrpSpPr>
            <p:cNvPr id="15" name="Group 14"/>
            <p:cNvGrpSpPr/>
            <p:nvPr/>
          </p:nvGrpSpPr>
          <p:grpSpPr>
            <a:xfrm>
              <a:off x="3200400" y="2100943"/>
              <a:ext cx="533400" cy="4604657"/>
              <a:chOff x="2177142" y="2100943"/>
              <a:chExt cx="533400" cy="4604657"/>
            </a:xfrm>
          </p:grpSpPr>
          <p:cxnSp>
            <p:nvCxnSpPr>
              <p:cNvPr id="16" name="Straight Connector 15"/>
              <p:cNvCxnSpPr/>
              <p:nvPr/>
            </p:nvCxnSpPr>
            <p:spPr>
              <a:xfrm>
                <a:off x="2438400" y="2100943"/>
                <a:ext cx="0" cy="4136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2177142" y="2514600"/>
                <a:ext cx="533400" cy="4191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rot="16200000">
                <a:off x="1633236" y="4511396"/>
                <a:ext cx="1621213" cy="523220"/>
              </a:xfrm>
              <a:prstGeom prst="rect">
                <a:avLst/>
              </a:prstGeom>
              <a:noFill/>
            </p:spPr>
            <p:txBody>
              <a:bodyPr wrap="none" rtlCol="0">
                <a:spAutoFit/>
              </a:bodyPr>
              <a:lstStyle/>
              <a:p>
                <a:r>
                  <a:rPr lang="en-US" sz="2800" b="1" dirty="0" smtClean="0"/>
                  <a:t>Fatty acid</a:t>
                </a:r>
                <a:endParaRPr lang="en-US" sz="2800" b="1" dirty="0"/>
              </a:p>
            </p:txBody>
          </p:sp>
        </p:grpSp>
        <p:grpSp>
          <p:nvGrpSpPr>
            <p:cNvPr id="19" name="Group 18"/>
            <p:cNvGrpSpPr/>
            <p:nvPr/>
          </p:nvGrpSpPr>
          <p:grpSpPr>
            <a:xfrm>
              <a:off x="4158344" y="2100944"/>
              <a:ext cx="533400" cy="4604657"/>
              <a:chOff x="2177142" y="2100943"/>
              <a:chExt cx="533400" cy="4604657"/>
            </a:xfrm>
          </p:grpSpPr>
          <p:cxnSp>
            <p:nvCxnSpPr>
              <p:cNvPr id="20" name="Straight Connector 19"/>
              <p:cNvCxnSpPr/>
              <p:nvPr/>
            </p:nvCxnSpPr>
            <p:spPr>
              <a:xfrm>
                <a:off x="2438400" y="2100943"/>
                <a:ext cx="0" cy="4136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177142" y="2514600"/>
                <a:ext cx="533400" cy="4191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rot="16200000">
                <a:off x="1633236" y="4511396"/>
                <a:ext cx="1621213" cy="523220"/>
              </a:xfrm>
              <a:prstGeom prst="rect">
                <a:avLst/>
              </a:prstGeom>
              <a:noFill/>
            </p:spPr>
            <p:txBody>
              <a:bodyPr wrap="none" rtlCol="0">
                <a:spAutoFit/>
              </a:bodyPr>
              <a:lstStyle/>
              <a:p>
                <a:r>
                  <a:rPr lang="en-US" sz="2800" b="1" dirty="0" smtClean="0"/>
                  <a:t>Fatty acid</a:t>
                </a:r>
                <a:endParaRPr lang="en-US" sz="2800" b="1" dirty="0"/>
              </a:p>
            </p:txBody>
          </p:sp>
        </p:grpSp>
      </p:grpSp>
      <p:sp>
        <p:nvSpPr>
          <p:cNvPr id="2" name="Rectangle 1"/>
          <p:cNvSpPr/>
          <p:nvPr/>
        </p:nvSpPr>
        <p:spPr>
          <a:xfrm>
            <a:off x="3505884" y="1083127"/>
            <a:ext cx="5334000" cy="2246769"/>
          </a:xfrm>
          <a:prstGeom prst="rect">
            <a:avLst/>
          </a:prstGeom>
        </p:spPr>
        <p:txBody>
          <a:bodyPr wrap="square">
            <a:spAutoFit/>
          </a:bodyPr>
          <a:lstStyle/>
          <a:p>
            <a:pPr marL="342900" indent="-342900" algn="just">
              <a:buFont typeface="Arial" pitchFamily="34" charset="0"/>
              <a:buChar char="•"/>
            </a:pPr>
            <a:r>
              <a:rPr lang="en-US" sz="2000" dirty="0" smtClean="0"/>
              <a:t>Most </a:t>
            </a:r>
            <a:r>
              <a:rPr lang="en-US" sz="2000" b="1" dirty="0" smtClean="0"/>
              <a:t>neutral</a:t>
            </a:r>
            <a:r>
              <a:rPr lang="en-US" sz="2000" dirty="0" smtClean="0"/>
              <a:t> </a:t>
            </a:r>
            <a:r>
              <a:rPr lang="en-US" sz="2000" dirty="0"/>
              <a:t>fats, including butter and vegetable oils, have </a:t>
            </a:r>
            <a:r>
              <a:rPr lang="en-US" sz="2000" b="1" dirty="0"/>
              <a:t>three fatty acid tails</a:t>
            </a:r>
            <a:r>
              <a:rPr lang="en-US" sz="2000" dirty="0"/>
              <a:t>, </a:t>
            </a:r>
            <a:r>
              <a:rPr lang="en-US" sz="2000" dirty="0" smtClean="0"/>
              <a:t>so they </a:t>
            </a:r>
            <a:r>
              <a:rPr lang="en-US" sz="2000" dirty="0"/>
              <a:t>are called </a:t>
            </a:r>
            <a:r>
              <a:rPr lang="en-US" sz="2000" b="1" dirty="0"/>
              <a:t>triglycerides</a:t>
            </a:r>
            <a:r>
              <a:rPr lang="en-US" sz="2000" dirty="0"/>
              <a:t>. </a:t>
            </a:r>
            <a:endParaRPr lang="en-US" sz="2000" dirty="0" smtClean="0"/>
          </a:p>
          <a:p>
            <a:pPr marL="342900" indent="-342900" algn="just">
              <a:buFont typeface="Arial" pitchFamily="34" charset="0"/>
              <a:buChar char="•"/>
            </a:pPr>
            <a:r>
              <a:rPr lang="en-US" sz="2000" dirty="0" smtClean="0"/>
              <a:t>Triglycerides </a:t>
            </a:r>
            <a:r>
              <a:rPr lang="en-US" sz="2000" dirty="0"/>
              <a:t>are the </a:t>
            </a:r>
            <a:r>
              <a:rPr lang="en-US" sz="2000" b="1" dirty="0"/>
              <a:t>most abundant and </a:t>
            </a:r>
            <a:r>
              <a:rPr lang="en-US" sz="2000" b="1" dirty="0" smtClean="0"/>
              <a:t>richest energy </a:t>
            </a:r>
            <a:r>
              <a:rPr lang="en-US" sz="2000" b="1" dirty="0"/>
              <a:t>source</a:t>
            </a:r>
            <a:r>
              <a:rPr lang="en-US" sz="2000" dirty="0"/>
              <a:t> in vertebrate bodies. </a:t>
            </a:r>
            <a:endParaRPr lang="en-US" sz="2000" dirty="0" smtClean="0"/>
          </a:p>
          <a:p>
            <a:pPr marL="342900" indent="-342900" algn="just">
              <a:buFont typeface="Arial" pitchFamily="34" charset="0"/>
              <a:buChar char="•"/>
            </a:pPr>
            <a:r>
              <a:rPr lang="en-US" sz="2000" dirty="0" smtClean="0"/>
              <a:t>They </a:t>
            </a:r>
            <a:r>
              <a:rPr lang="en-US" sz="2000" dirty="0"/>
              <a:t>are concentrated in </a:t>
            </a:r>
            <a:r>
              <a:rPr lang="en-US" sz="2000" b="1" dirty="0"/>
              <a:t>adipose tissue </a:t>
            </a:r>
            <a:r>
              <a:rPr lang="en-US" sz="2000" dirty="0" smtClean="0"/>
              <a:t>that insulates </a:t>
            </a:r>
            <a:r>
              <a:rPr lang="en-US" sz="2000" dirty="0"/>
              <a:t>and cushions body parts.</a:t>
            </a:r>
          </a:p>
        </p:txBody>
      </p:sp>
      <p:pic>
        <p:nvPicPr>
          <p:cNvPr id="5" name="Picture 4"/>
          <p:cNvPicPr>
            <a:picLocks noChangeAspect="1"/>
          </p:cNvPicPr>
          <p:nvPr/>
        </p:nvPicPr>
        <p:blipFill rotWithShape="1">
          <a:blip r:embed="rId2"/>
          <a:srcRect r="48268"/>
          <a:stretch/>
        </p:blipFill>
        <p:spPr>
          <a:xfrm>
            <a:off x="3200400" y="3641327"/>
            <a:ext cx="3353153" cy="2777900"/>
          </a:xfrm>
          <a:prstGeom prst="rect">
            <a:avLst/>
          </a:prstGeom>
        </p:spPr>
      </p:pic>
      <p:pic>
        <p:nvPicPr>
          <p:cNvPr id="8" name="Picture 7"/>
          <p:cNvPicPr>
            <a:picLocks noChangeAspect="1"/>
          </p:cNvPicPr>
          <p:nvPr/>
        </p:nvPicPr>
        <p:blipFill rotWithShape="1">
          <a:blip r:embed="rId3" cstate="print"/>
          <a:srcRect b="10850"/>
          <a:stretch/>
        </p:blipFill>
        <p:spPr>
          <a:xfrm>
            <a:off x="6616518" y="4038600"/>
            <a:ext cx="2527482" cy="2057400"/>
          </a:xfrm>
          <a:prstGeom prst="rect">
            <a:avLst/>
          </a:prstGeom>
        </p:spPr>
      </p:pic>
    </p:spTree>
    <p:extLst>
      <p:ext uri="{BB962C8B-B14F-4D97-AF65-F5344CB8AC3E}">
        <p14:creationId xmlns:p14="http://schemas.microsoft.com/office/powerpoint/2010/main" val="3592634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74" y="1282025"/>
            <a:ext cx="3885926" cy="557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399" y="1637388"/>
            <a:ext cx="3894867" cy="502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525" y="144959"/>
            <a:ext cx="9134475" cy="1200329"/>
          </a:xfrm>
          <a:prstGeom prst="rect">
            <a:avLst/>
          </a:prstGeom>
          <a:noFill/>
        </p:spPr>
        <p:txBody>
          <a:bodyPr wrap="square" rtlCol="0">
            <a:spAutoFit/>
          </a:bodyPr>
          <a:lstStyle/>
          <a:p>
            <a:pPr algn="ctr"/>
            <a:r>
              <a:rPr lang="en-US" sz="3600" dirty="0" smtClean="0"/>
              <a:t>Condensation and hydrolysis are two key reactions in metabolism </a:t>
            </a:r>
            <a:endParaRPr lang="en-US" sz="3600" dirty="0"/>
          </a:p>
        </p:txBody>
      </p:sp>
    </p:spTree>
    <p:extLst>
      <p:ext uri="{BB962C8B-B14F-4D97-AF65-F5344CB8AC3E}">
        <p14:creationId xmlns:p14="http://schemas.microsoft.com/office/powerpoint/2010/main" val="3289553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3728" y="239980"/>
            <a:ext cx="4067943" cy="646331"/>
          </a:xfrm>
          <a:prstGeom prst="rect">
            <a:avLst/>
          </a:prstGeom>
          <a:noFill/>
        </p:spPr>
        <p:txBody>
          <a:bodyPr wrap="square" rtlCol="0">
            <a:spAutoFit/>
          </a:bodyPr>
          <a:lstStyle/>
          <a:p>
            <a:pPr algn="ctr"/>
            <a:r>
              <a:rPr lang="en-US" sz="3600" b="1" dirty="0" smtClean="0">
                <a:solidFill>
                  <a:srgbClr val="FF0000"/>
                </a:solidFill>
              </a:rPr>
              <a:t>Phospholipids</a:t>
            </a:r>
            <a:endParaRPr lang="en-US" sz="3600" b="1" dirty="0">
              <a:solidFill>
                <a:srgbClr val="FF0000"/>
              </a:solidFill>
            </a:endParaRPr>
          </a:p>
        </p:txBody>
      </p:sp>
      <p:sp>
        <p:nvSpPr>
          <p:cNvPr id="3" name="TextBox 2"/>
          <p:cNvSpPr txBox="1"/>
          <p:nvPr/>
        </p:nvSpPr>
        <p:spPr>
          <a:xfrm>
            <a:off x="8676456" y="908720"/>
            <a:ext cx="45719" cy="369332"/>
          </a:xfrm>
          <a:prstGeom prst="rect">
            <a:avLst/>
          </a:prstGeom>
          <a:noFill/>
        </p:spPr>
        <p:txBody>
          <a:bodyPr wrap="square" rtlCol="0">
            <a:spAutoFit/>
          </a:bodyPr>
          <a:lstStyle/>
          <a:p>
            <a:endParaRPr lang="en-IN" dirty="0"/>
          </a:p>
        </p:txBody>
      </p:sp>
      <p:sp>
        <p:nvSpPr>
          <p:cNvPr id="5" name="Rectangle 4"/>
          <p:cNvSpPr/>
          <p:nvPr/>
        </p:nvSpPr>
        <p:spPr>
          <a:xfrm>
            <a:off x="107504" y="1093386"/>
            <a:ext cx="4897226" cy="5078313"/>
          </a:xfrm>
          <a:prstGeom prst="rect">
            <a:avLst/>
          </a:prstGeom>
        </p:spPr>
        <p:txBody>
          <a:bodyPr wrap="square">
            <a:spAutoFit/>
          </a:bodyPr>
          <a:lstStyle/>
          <a:p>
            <a:pPr marL="285750" indent="-285750">
              <a:buFont typeface="Arial" pitchFamily="34" charset="0"/>
              <a:buChar char="•"/>
            </a:pPr>
            <a:r>
              <a:rPr lang="en-IN" dirty="0"/>
              <a:t>A </a:t>
            </a:r>
            <a:r>
              <a:rPr lang="en-IN" b="1" dirty="0"/>
              <a:t>phospholipid </a:t>
            </a:r>
            <a:r>
              <a:rPr lang="en-IN" dirty="0"/>
              <a:t>has </a:t>
            </a:r>
            <a:r>
              <a:rPr lang="en-IN" b="1" dirty="0"/>
              <a:t>two fatty acid tails </a:t>
            </a:r>
            <a:r>
              <a:rPr lang="en-IN" dirty="0"/>
              <a:t>attached to a </a:t>
            </a:r>
            <a:r>
              <a:rPr lang="en-IN" b="1" dirty="0" smtClean="0"/>
              <a:t>phosphate-containing head .</a:t>
            </a:r>
          </a:p>
          <a:p>
            <a:pPr marL="285750" indent="-285750">
              <a:buFont typeface="Arial" pitchFamily="34" charset="0"/>
              <a:buChar char="•"/>
            </a:pPr>
            <a:endParaRPr lang="en-IN" dirty="0"/>
          </a:p>
          <a:p>
            <a:pPr marL="285750" indent="-285750">
              <a:buFont typeface="Arial" pitchFamily="34" charset="0"/>
              <a:buChar char="•"/>
            </a:pPr>
            <a:r>
              <a:rPr lang="en-IN" dirty="0" smtClean="0"/>
              <a:t> </a:t>
            </a:r>
            <a:r>
              <a:rPr lang="en-IN" dirty="0"/>
              <a:t>The tails are hydrophobic, but the phosphate makes </a:t>
            </a:r>
            <a:r>
              <a:rPr lang="en-IN" dirty="0" smtClean="0"/>
              <a:t>the head </a:t>
            </a:r>
            <a:r>
              <a:rPr lang="en-IN" dirty="0"/>
              <a:t>hydrophilic. </a:t>
            </a:r>
            <a:r>
              <a:rPr lang="en-IN" dirty="0" smtClean="0"/>
              <a:t>Hence, they are </a:t>
            </a:r>
            <a:r>
              <a:rPr lang="en-US" b="1" dirty="0" smtClean="0">
                <a:solidFill>
                  <a:srgbClr val="FF0000"/>
                </a:solidFill>
              </a:rPr>
              <a:t>amphipathic</a:t>
            </a:r>
            <a:r>
              <a:rPr lang="en-US" dirty="0" smtClean="0"/>
              <a:t>.</a:t>
            </a:r>
            <a:endParaRPr lang="en-IN" dirty="0" smtClean="0"/>
          </a:p>
          <a:p>
            <a:pPr marL="285750" indent="-285750">
              <a:buFont typeface="Arial" pitchFamily="34" charset="0"/>
              <a:buChar char="•"/>
            </a:pPr>
            <a:endParaRPr lang="en-IN" dirty="0" smtClean="0"/>
          </a:p>
          <a:p>
            <a:pPr marL="285750" indent="-285750">
              <a:buFont typeface="Arial" pitchFamily="34" charset="0"/>
              <a:buChar char="•"/>
            </a:pPr>
            <a:r>
              <a:rPr lang="en-IN" dirty="0" smtClean="0"/>
              <a:t>Phospholipids </a:t>
            </a:r>
            <a:r>
              <a:rPr lang="en-IN" dirty="0"/>
              <a:t>are the most abundant lipids in </a:t>
            </a:r>
            <a:r>
              <a:rPr lang="en-IN" b="1" dirty="0"/>
              <a:t>cell membranes</a:t>
            </a:r>
            <a:r>
              <a:rPr lang="en-IN" b="1" dirty="0" smtClean="0"/>
              <a:t>, which </a:t>
            </a:r>
            <a:r>
              <a:rPr lang="en-IN" b="1" dirty="0"/>
              <a:t>have two layers of lipids </a:t>
            </a:r>
            <a:r>
              <a:rPr lang="en-IN" dirty="0" smtClean="0"/>
              <a:t>. </a:t>
            </a:r>
          </a:p>
          <a:p>
            <a:pPr marL="285750" indent="-285750">
              <a:buFont typeface="Arial" pitchFamily="34" charset="0"/>
              <a:buChar char="•"/>
            </a:pPr>
            <a:endParaRPr lang="en-IN" dirty="0" smtClean="0"/>
          </a:p>
          <a:p>
            <a:pPr marL="285750" indent="-285750">
              <a:buFont typeface="Arial" pitchFamily="34" charset="0"/>
              <a:buChar char="•"/>
            </a:pPr>
            <a:r>
              <a:rPr lang="en-IN" dirty="0" smtClean="0"/>
              <a:t>The </a:t>
            </a:r>
            <a:r>
              <a:rPr lang="en-IN" dirty="0"/>
              <a:t>heads of one </a:t>
            </a:r>
            <a:r>
              <a:rPr lang="en-IN" dirty="0" smtClean="0"/>
              <a:t>layer are </a:t>
            </a:r>
            <a:r>
              <a:rPr lang="en-IN" dirty="0"/>
              <a:t>dissolved in the cell’s watery interior, and the heads of the other layer </a:t>
            </a:r>
            <a:r>
              <a:rPr lang="en-IN" dirty="0" smtClean="0"/>
              <a:t>are  dissolved </a:t>
            </a:r>
            <a:r>
              <a:rPr lang="en-IN" dirty="0"/>
              <a:t>in the cell’s </a:t>
            </a:r>
            <a:r>
              <a:rPr lang="en-IN" dirty="0" smtClean="0"/>
              <a:t>fluid </a:t>
            </a:r>
            <a:r>
              <a:rPr lang="en-IN" dirty="0"/>
              <a:t>surroundings. </a:t>
            </a:r>
            <a:endParaRPr lang="en-IN" dirty="0" smtClean="0"/>
          </a:p>
          <a:p>
            <a:pPr marL="285750" indent="-285750">
              <a:buFont typeface="Arial" pitchFamily="34" charset="0"/>
              <a:buChar char="•"/>
            </a:pPr>
            <a:endParaRPr lang="en-IN" dirty="0" smtClean="0"/>
          </a:p>
          <a:p>
            <a:pPr marL="285750" indent="-285750">
              <a:buFont typeface="Arial" pitchFamily="34" charset="0"/>
              <a:buChar char="•"/>
            </a:pPr>
            <a:r>
              <a:rPr lang="en-IN" dirty="0" smtClean="0"/>
              <a:t>All </a:t>
            </a:r>
            <a:r>
              <a:rPr lang="en-IN" dirty="0"/>
              <a:t>of the hydrophobic tails are </a:t>
            </a:r>
            <a:r>
              <a:rPr lang="en-IN" dirty="0" smtClean="0"/>
              <a:t>sandwiched between </a:t>
            </a:r>
            <a:r>
              <a:rPr lang="en-IN" dirty="0"/>
              <a:t>the heads.</a:t>
            </a: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43" t="20459" r="60891" b="12584"/>
          <a:stretch/>
        </p:blipFill>
        <p:spPr bwMode="auto">
          <a:xfrm>
            <a:off x="5220072" y="1278052"/>
            <a:ext cx="371744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4019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7824" y="260648"/>
            <a:ext cx="6768752" cy="523220"/>
          </a:xfrm>
          <a:prstGeom prst="rect">
            <a:avLst/>
          </a:prstGeom>
          <a:noFill/>
        </p:spPr>
        <p:txBody>
          <a:bodyPr wrap="square" rtlCol="0">
            <a:spAutoFit/>
          </a:bodyPr>
          <a:lstStyle/>
          <a:p>
            <a:r>
              <a:rPr lang="en-IN" sz="2800" b="1" dirty="0" smtClean="0">
                <a:solidFill>
                  <a:srgbClr val="0000FF"/>
                </a:solidFill>
              </a:rPr>
              <a:t>Lipoprotein</a:t>
            </a:r>
            <a:r>
              <a:rPr lang="en-IN" dirty="0" smtClean="0"/>
              <a:t> </a:t>
            </a:r>
            <a:endParaRPr lang="en-IN" dirty="0"/>
          </a:p>
        </p:txBody>
      </p:sp>
      <p:sp>
        <p:nvSpPr>
          <p:cNvPr id="3" name="TextBox 2"/>
          <p:cNvSpPr txBox="1"/>
          <p:nvPr/>
        </p:nvSpPr>
        <p:spPr>
          <a:xfrm>
            <a:off x="107504" y="908720"/>
            <a:ext cx="8784976" cy="1200329"/>
          </a:xfrm>
          <a:prstGeom prst="rect">
            <a:avLst/>
          </a:prstGeom>
          <a:noFill/>
        </p:spPr>
        <p:txBody>
          <a:bodyPr wrap="square" rtlCol="0">
            <a:spAutoFit/>
          </a:bodyPr>
          <a:lstStyle/>
          <a:p>
            <a:pPr algn="just"/>
            <a:r>
              <a:rPr lang="en-US" b="1" dirty="0"/>
              <a:t>High-density lipoprotein </a:t>
            </a:r>
            <a:r>
              <a:rPr lang="en-US" dirty="0"/>
              <a:t>(</a:t>
            </a:r>
            <a:r>
              <a:rPr lang="en-US" b="1" dirty="0"/>
              <a:t>HDL</a:t>
            </a:r>
            <a:r>
              <a:rPr lang="en-US" dirty="0"/>
              <a:t>) is one of the five major </a:t>
            </a:r>
            <a:r>
              <a:rPr lang="en-US" dirty="0" smtClean="0"/>
              <a:t>groups of</a:t>
            </a:r>
            <a:r>
              <a:rPr lang="en-US" dirty="0"/>
              <a:t> lipoproteins</a:t>
            </a:r>
            <a:r>
              <a:rPr lang="en-US" dirty="0" smtClean="0"/>
              <a:t>.</a:t>
            </a:r>
            <a:r>
              <a:rPr lang="en-US" dirty="0"/>
              <a:t> Lipoproteins are complex particles composed of multiple proteins which transport all fat molecules (lipids) around the body within the water outside cells. They are typically composed of 80–100 proteins per particle </a:t>
            </a:r>
            <a:r>
              <a:rPr lang="en-US" dirty="0" smtClean="0"/>
              <a:t>and </a:t>
            </a:r>
            <a:r>
              <a:rPr lang="en-US" dirty="0"/>
              <a:t>transporting up to hundreds of fat molecules per particle.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140968"/>
            <a:ext cx="4234008" cy="33530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889" y="2780928"/>
            <a:ext cx="3960440" cy="3171508"/>
          </a:xfrm>
          <a:prstGeom prst="rect">
            <a:avLst/>
          </a:prstGeom>
        </p:spPr>
      </p:pic>
    </p:spTree>
    <p:extLst>
      <p:ext uri="{BB962C8B-B14F-4D97-AF65-F5344CB8AC3E}">
        <p14:creationId xmlns:p14="http://schemas.microsoft.com/office/powerpoint/2010/main" val="4815252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6" y="1026552"/>
            <a:ext cx="9120188" cy="346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152400"/>
            <a:ext cx="9131074" cy="646331"/>
          </a:xfrm>
          <a:prstGeom prst="rect">
            <a:avLst/>
          </a:prstGeom>
          <a:noFill/>
        </p:spPr>
        <p:txBody>
          <a:bodyPr wrap="square" rtlCol="0">
            <a:spAutoFit/>
          </a:bodyPr>
          <a:lstStyle/>
          <a:p>
            <a:pPr algn="ctr"/>
            <a:r>
              <a:rPr lang="en-US" sz="3600" dirty="0" smtClean="0"/>
              <a:t>Cell Membranes</a:t>
            </a:r>
            <a:endParaRPr lang="en-US" sz="3600" dirty="0"/>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943" y="4114800"/>
            <a:ext cx="1895475"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343" y="4248150"/>
            <a:ext cx="213360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28173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676" y="2494051"/>
            <a:ext cx="4720356" cy="4247317"/>
          </a:xfrm>
          <a:prstGeom prst="rect">
            <a:avLst/>
          </a:prstGeom>
        </p:spPr>
        <p:txBody>
          <a:bodyPr wrap="square">
            <a:spAutoFit/>
          </a:bodyPr>
          <a:lstStyle/>
          <a:p>
            <a:pPr marL="285750" indent="-285750" algn="just">
              <a:lnSpc>
                <a:spcPct val="150000"/>
              </a:lnSpc>
              <a:buFont typeface="Arial" pitchFamily="34" charset="0"/>
              <a:buChar char="•"/>
            </a:pPr>
            <a:r>
              <a:rPr lang="en-IN" b="1" dirty="0" smtClean="0"/>
              <a:t>Cholesterol</a:t>
            </a:r>
            <a:r>
              <a:rPr lang="en-IN" dirty="0"/>
              <a:t>, the </a:t>
            </a:r>
            <a:r>
              <a:rPr lang="en-IN" dirty="0" smtClean="0"/>
              <a:t>most common </a:t>
            </a:r>
            <a:r>
              <a:rPr lang="en-IN" dirty="0"/>
              <a:t>steroid in animal tissue, is also a starting material that cells </a:t>
            </a:r>
            <a:r>
              <a:rPr lang="en-IN" dirty="0" smtClean="0"/>
              <a:t>remodel into </a:t>
            </a:r>
            <a:r>
              <a:rPr lang="en-IN" dirty="0"/>
              <a:t>many molecules, such as bile salts (which help digest fats) and vitamin </a:t>
            </a:r>
            <a:r>
              <a:rPr lang="en-IN" dirty="0" smtClean="0"/>
              <a:t>D (</a:t>
            </a:r>
            <a:r>
              <a:rPr lang="en-IN" dirty="0"/>
              <a:t>required to keep teeth and bones strong</a:t>
            </a:r>
            <a:r>
              <a:rPr lang="en-IN" dirty="0" smtClean="0"/>
              <a:t>).</a:t>
            </a:r>
          </a:p>
          <a:p>
            <a:pPr marL="285750" indent="-285750" algn="just">
              <a:lnSpc>
                <a:spcPct val="150000"/>
              </a:lnSpc>
              <a:buFont typeface="Arial" pitchFamily="34" charset="0"/>
              <a:buChar char="•"/>
            </a:pPr>
            <a:r>
              <a:rPr lang="en-IN" b="1" dirty="0" smtClean="0"/>
              <a:t>Steroid </a:t>
            </a:r>
            <a:r>
              <a:rPr lang="en-IN" b="1" dirty="0"/>
              <a:t>hormones </a:t>
            </a:r>
            <a:r>
              <a:rPr lang="en-IN" dirty="0"/>
              <a:t>are also </a:t>
            </a:r>
            <a:r>
              <a:rPr lang="en-IN" dirty="0" smtClean="0"/>
              <a:t>derived from </a:t>
            </a:r>
            <a:r>
              <a:rPr lang="en-IN" dirty="0"/>
              <a:t>cholesterol. </a:t>
            </a:r>
            <a:endParaRPr lang="en-IN" dirty="0" smtClean="0"/>
          </a:p>
          <a:p>
            <a:pPr marL="285750" indent="-285750" algn="just">
              <a:lnSpc>
                <a:spcPct val="150000"/>
              </a:lnSpc>
              <a:buFont typeface="Arial" pitchFamily="34" charset="0"/>
              <a:buChar char="•"/>
            </a:pPr>
            <a:r>
              <a:rPr lang="en-IN" dirty="0" err="1" smtClean="0"/>
              <a:t>Estrogens</a:t>
            </a:r>
            <a:r>
              <a:rPr lang="en-IN" dirty="0" smtClean="0"/>
              <a:t> </a:t>
            </a:r>
            <a:r>
              <a:rPr lang="en-IN" dirty="0"/>
              <a:t>and testosterone, hormones that govern </a:t>
            </a:r>
            <a:r>
              <a:rPr lang="en-IN" dirty="0" smtClean="0"/>
              <a:t>reproduction and </a:t>
            </a:r>
            <a:r>
              <a:rPr lang="en-IN" dirty="0"/>
              <a:t>secondary sexual traits, are steroid hormones</a:t>
            </a:r>
          </a:p>
        </p:txBody>
      </p:sp>
      <p:sp>
        <p:nvSpPr>
          <p:cNvPr id="3" name="TextBox 2"/>
          <p:cNvSpPr txBox="1"/>
          <p:nvPr/>
        </p:nvSpPr>
        <p:spPr>
          <a:xfrm>
            <a:off x="2123728" y="239980"/>
            <a:ext cx="4067943" cy="646331"/>
          </a:xfrm>
          <a:prstGeom prst="rect">
            <a:avLst/>
          </a:prstGeom>
          <a:noFill/>
        </p:spPr>
        <p:txBody>
          <a:bodyPr wrap="square" rtlCol="0">
            <a:spAutoFit/>
          </a:bodyPr>
          <a:lstStyle/>
          <a:p>
            <a:pPr algn="ctr"/>
            <a:r>
              <a:rPr lang="en-US" sz="3600" b="1" dirty="0">
                <a:solidFill>
                  <a:srgbClr val="FF0000"/>
                </a:solidFill>
              </a:rPr>
              <a:t>Steroids</a:t>
            </a:r>
          </a:p>
        </p:txBody>
      </p:sp>
      <p:pic>
        <p:nvPicPr>
          <p:cNvPr id="133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9370" t="18951" r="11640" b="55989"/>
          <a:stretch/>
        </p:blipFill>
        <p:spPr bwMode="auto">
          <a:xfrm>
            <a:off x="5076056" y="3068960"/>
            <a:ext cx="3771901" cy="1833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358" y="1179538"/>
            <a:ext cx="9292356" cy="923330"/>
          </a:xfrm>
          <a:prstGeom prst="rect">
            <a:avLst/>
          </a:prstGeom>
        </p:spPr>
        <p:txBody>
          <a:bodyPr wrap="square">
            <a:spAutoFit/>
          </a:bodyPr>
          <a:lstStyle/>
          <a:p>
            <a:pPr marL="285750" indent="-285750" algn="just">
              <a:lnSpc>
                <a:spcPct val="150000"/>
              </a:lnSpc>
              <a:buFont typeface="Arial" pitchFamily="34" charset="0"/>
              <a:buChar char="•"/>
            </a:pPr>
            <a:r>
              <a:rPr lang="en-IN" b="1" dirty="0"/>
              <a:t>Steroids </a:t>
            </a:r>
            <a:r>
              <a:rPr lang="en-IN" dirty="0"/>
              <a:t>are lipids with a rigid backbone of </a:t>
            </a:r>
            <a:r>
              <a:rPr lang="en-IN" b="1" dirty="0"/>
              <a:t>four carbon rings and no fatty acid tails.</a:t>
            </a:r>
          </a:p>
          <a:p>
            <a:pPr marL="285750" indent="-285750" algn="just">
              <a:lnSpc>
                <a:spcPct val="150000"/>
              </a:lnSpc>
              <a:buFont typeface="Arial" pitchFamily="34" charset="0"/>
              <a:buChar char="•"/>
            </a:pPr>
            <a:r>
              <a:rPr lang="en-IN" dirty="0"/>
              <a:t> All eukaryotic </a:t>
            </a:r>
            <a:r>
              <a:rPr lang="en-IN" b="1" dirty="0"/>
              <a:t>cell membranes </a:t>
            </a:r>
            <a:r>
              <a:rPr lang="en-IN" dirty="0"/>
              <a:t>contain them. </a:t>
            </a:r>
          </a:p>
        </p:txBody>
      </p:sp>
    </p:spTree>
    <p:extLst>
      <p:ext uri="{BB962C8B-B14F-4D97-AF65-F5344CB8AC3E}">
        <p14:creationId xmlns:p14="http://schemas.microsoft.com/office/powerpoint/2010/main" val="751767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600" y="260648"/>
            <a:ext cx="7704856" cy="369332"/>
          </a:xfrm>
          <a:prstGeom prst="rect">
            <a:avLst/>
          </a:prstGeom>
          <a:noFill/>
        </p:spPr>
        <p:txBody>
          <a:bodyPr wrap="square" rtlCol="0">
            <a:spAutoFit/>
          </a:bodyPr>
          <a:lstStyle/>
          <a:p>
            <a:r>
              <a:rPr lang="en-IN" dirty="0" smtClean="0"/>
              <a:t>Cholesterol (</a:t>
            </a:r>
            <a:r>
              <a:rPr lang="en-US" dirty="0"/>
              <a:t>It is a sterol (or </a:t>
            </a:r>
            <a:r>
              <a:rPr lang="en-US" u="sng" dirty="0"/>
              <a:t>modified</a:t>
            </a:r>
            <a:r>
              <a:rPr lang="en-US" dirty="0"/>
              <a:t> steroid</a:t>
            </a:r>
            <a:r>
              <a:rPr lang="en-US" dirty="0" smtClean="0"/>
              <a:t>))</a:t>
            </a:r>
            <a:r>
              <a:rPr lang="en-IN" dirty="0" smtClean="0"/>
              <a:t> and Steroids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012" y="1876425"/>
            <a:ext cx="5133975" cy="3105150"/>
          </a:xfrm>
          <a:prstGeom prst="rect">
            <a:avLst/>
          </a:prstGeom>
        </p:spPr>
      </p:pic>
    </p:spTree>
    <p:extLst>
      <p:ext uri="{BB962C8B-B14F-4D97-AF65-F5344CB8AC3E}">
        <p14:creationId xmlns:p14="http://schemas.microsoft.com/office/powerpoint/2010/main" val="3180728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ticle on lotus le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16761"/>
            <a:ext cx="3551486"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4661263" y="2177518"/>
            <a:ext cx="3766212" cy="2506243"/>
          </a:xfrm>
          <a:prstGeom prst="rect">
            <a:avLst/>
          </a:prstGeom>
        </p:spPr>
      </p:pic>
      <p:sp>
        <p:nvSpPr>
          <p:cNvPr id="4" name="TextBox 3"/>
          <p:cNvSpPr txBox="1"/>
          <p:nvPr/>
        </p:nvSpPr>
        <p:spPr>
          <a:xfrm>
            <a:off x="0" y="152400"/>
            <a:ext cx="9144000" cy="646331"/>
          </a:xfrm>
          <a:prstGeom prst="rect">
            <a:avLst/>
          </a:prstGeom>
          <a:noFill/>
        </p:spPr>
        <p:txBody>
          <a:bodyPr wrap="square" rtlCol="0">
            <a:spAutoFit/>
          </a:bodyPr>
          <a:lstStyle/>
          <a:p>
            <a:pPr algn="ctr"/>
            <a:r>
              <a:rPr lang="en-US" sz="3600" b="1" dirty="0" smtClean="0">
                <a:solidFill>
                  <a:srgbClr val="FF0000"/>
                </a:solidFill>
              </a:rPr>
              <a:t>Waxes</a:t>
            </a:r>
            <a:endParaRPr lang="en-US" sz="3600" b="1" dirty="0">
              <a:solidFill>
                <a:srgbClr val="FF0000"/>
              </a:solidFill>
            </a:endParaRPr>
          </a:p>
        </p:txBody>
      </p:sp>
      <p:sp>
        <p:nvSpPr>
          <p:cNvPr id="3" name="TextBox 2"/>
          <p:cNvSpPr txBox="1"/>
          <p:nvPr/>
        </p:nvSpPr>
        <p:spPr>
          <a:xfrm>
            <a:off x="533401" y="4771072"/>
            <a:ext cx="3551485" cy="1077218"/>
          </a:xfrm>
          <a:prstGeom prst="rect">
            <a:avLst/>
          </a:prstGeom>
          <a:noFill/>
        </p:spPr>
        <p:txBody>
          <a:bodyPr wrap="square" rtlCol="0">
            <a:spAutoFit/>
          </a:bodyPr>
          <a:lstStyle/>
          <a:p>
            <a:pPr algn="just"/>
            <a:r>
              <a:rPr lang="en-US" sz="1600" dirty="0" smtClean="0">
                <a:solidFill>
                  <a:srgbClr val="0000FF"/>
                </a:solidFill>
              </a:rPr>
              <a:t>Plant cuticle, a </a:t>
            </a:r>
            <a:r>
              <a:rPr lang="en-US" sz="1600" dirty="0">
                <a:solidFill>
                  <a:srgbClr val="0000FF"/>
                </a:solidFill>
              </a:rPr>
              <a:t>layer of secreted </a:t>
            </a:r>
            <a:r>
              <a:rPr lang="en-US" sz="1600" dirty="0" smtClean="0">
                <a:solidFill>
                  <a:srgbClr val="0000FF"/>
                </a:solidFill>
              </a:rPr>
              <a:t>waxes, </a:t>
            </a:r>
            <a:r>
              <a:rPr lang="en-US" sz="1600" dirty="0">
                <a:solidFill>
                  <a:srgbClr val="0000FF"/>
                </a:solidFill>
              </a:rPr>
              <a:t>that covers the exposed surfaces of plants helps restrict water loss and keep out parasites and other pests. </a:t>
            </a:r>
          </a:p>
        </p:txBody>
      </p:sp>
      <p:sp>
        <p:nvSpPr>
          <p:cNvPr id="5" name="TextBox 4"/>
          <p:cNvSpPr txBox="1"/>
          <p:nvPr/>
        </p:nvSpPr>
        <p:spPr>
          <a:xfrm>
            <a:off x="397113" y="942515"/>
            <a:ext cx="8413996" cy="923330"/>
          </a:xfrm>
          <a:prstGeom prst="rect">
            <a:avLst/>
          </a:prstGeom>
          <a:noFill/>
        </p:spPr>
        <p:txBody>
          <a:bodyPr wrap="square" rtlCol="0">
            <a:spAutoFit/>
          </a:bodyPr>
          <a:lstStyle/>
          <a:p>
            <a:pPr algn="just"/>
            <a:r>
              <a:rPr lang="en-US" dirty="0">
                <a:solidFill>
                  <a:srgbClr val="0000FF"/>
                </a:solidFill>
              </a:rPr>
              <a:t>Waxes are complex, varying mixtures of lipids </a:t>
            </a:r>
            <a:r>
              <a:rPr lang="en-US" b="1" dirty="0">
                <a:solidFill>
                  <a:srgbClr val="0000FF"/>
                </a:solidFill>
              </a:rPr>
              <a:t>with long fatty acid tails bonded to long-chain alcohols or carbon rings.</a:t>
            </a:r>
            <a:r>
              <a:rPr lang="en-US" dirty="0">
                <a:solidFill>
                  <a:srgbClr val="0000FF"/>
                </a:solidFill>
              </a:rPr>
              <a:t> </a:t>
            </a:r>
            <a:endParaRPr lang="en-US" dirty="0" smtClean="0">
              <a:solidFill>
                <a:srgbClr val="0000FF"/>
              </a:solidFill>
            </a:endParaRPr>
          </a:p>
          <a:p>
            <a:pPr algn="just"/>
            <a:r>
              <a:rPr lang="en-US" dirty="0" smtClean="0">
                <a:solidFill>
                  <a:srgbClr val="0000FF"/>
                </a:solidFill>
              </a:rPr>
              <a:t>The </a:t>
            </a:r>
            <a:r>
              <a:rPr lang="en-US" dirty="0">
                <a:solidFill>
                  <a:srgbClr val="0000FF"/>
                </a:solidFill>
              </a:rPr>
              <a:t>molecules pack tightly, so the resulting substance is </a:t>
            </a:r>
            <a:r>
              <a:rPr lang="en-US" b="1" dirty="0" smtClean="0">
                <a:solidFill>
                  <a:srgbClr val="0000FF"/>
                </a:solidFill>
              </a:rPr>
              <a:t>firm </a:t>
            </a:r>
            <a:r>
              <a:rPr lang="en-US" b="1" dirty="0">
                <a:solidFill>
                  <a:srgbClr val="0000FF"/>
                </a:solidFill>
              </a:rPr>
              <a:t>and water-repellent</a:t>
            </a:r>
            <a:r>
              <a:rPr lang="en-US" dirty="0">
                <a:solidFill>
                  <a:srgbClr val="0000FF"/>
                </a:solidFill>
              </a:rPr>
              <a:t>. </a:t>
            </a:r>
          </a:p>
        </p:txBody>
      </p:sp>
      <p:sp>
        <p:nvSpPr>
          <p:cNvPr id="6" name="TextBox 5"/>
          <p:cNvSpPr txBox="1"/>
          <p:nvPr/>
        </p:nvSpPr>
        <p:spPr>
          <a:xfrm>
            <a:off x="4547806" y="4831221"/>
            <a:ext cx="3875315" cy="830997"/>
          </a:xfrm>
          <a:prstGeom prst="rect">
            <a:avLst/>
          </a:prstGeom>
          <a:noFill/>
        </p:spPr>
        <p:txBody>
          <a:bodyPr wrap="square" rtlCol="0">
            <a:spAutoFit/>
          </a:bodyPr>
          <a:lstStyle/>
          <a:p>
            <a:pPr algn="just"/>
            <a:r>
              <a:rPr lang="en-US" sz="1600" dirty="0" smtClean="0">
                <a:solidFill>
                  <a:srgbClr val="0000FF"/>
                </a:solidFill>
              </a:rPr>
              <a:t>Bees </a:t>
            </a:r>
            <a:r>
              <a:rPr lang="en-US" sz="1600" dirty="0">
                <a:solidFill>
                  <a:srgbClr val="0000FF"/>
                </a:solidFill>
              </a:rPr>
              <a:t>store honey and raise new generations of bees inside honeycomb, which they make from beeswax.</a:t>
            </a:r>
          </a:p>
        </p:txBody>
      </p:sp>
      <p:sp>
        <p:nvSpPr>
          <p:cNvPr id="7" name="TextBox 6"/>
          <p:cNvSpPr txBox="1"/>
          <p:nvPr/>
        </p:nvSpPr>
        <p:spPr>
          <a:xfrm>
            <a:off x="332890" y="5970435"/>
            <a:ext cx="8478219" cy="584775"/>
          </a:xfrm>
          <a:prstGeom prst="rect">
            <a:avLst/>
          </a:prstGeom>
          <a:noFill/>
        </p:spPr>
        <p:txBody>
          <a:bodyPr wrap="square" rtlCol="0">
            <a:spAutoFit/>
          </a:bodyPr>
          <a:lstStyle/>
          <a:p>
            <a:r>
              <a:rPr lang="en-US" sz="1600" dirty="0"/>
              <a:t>Other types of waxes protect, lubricate, and soften skin and hair. Waxes, together with fats and fatty acids, make feathers waterproof. </a:t>
            </a:r>
          </a:p>
        </p:txBody>
      </p:sp>
    </p:spTree>
    <p:extLst>
      <p:ext uri="{BB962C8B-B14F-4D97-AF65-F5344CB8AC3E}">
        <p14:creationId xmlns:p14="http://schemas.microsoft.com/office/powerpoint/2010/main" val="31225064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99592" y="1404245"/>
            <a:ext cx="6160394" cy="4825720"/>
            <a:chOff x="899592" y="1404245"/>
            <a:chExt cx="6160394" cy="482572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719" b="58638"/>
            <a:stretch/>
          </p:blipFill>
          <p:spPr bwMode="auto">
            <a:xfrm>
              <a:off x="899592" y="1404245"/>
              <a:ext cx="6160394" cy="1664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9411"/>
            <a:stretch/>
          </p:blipFill>
          <p:spPr bwMode="auto">
            <a:xfrm>
              <a:off x="899592" y="3068960"/>
              <a:ext cx="6160394" cy="3161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5" name="Straight Connector 4"/>
          <p:cNvCxnSpPr/>
          <p:nvPr/>
        </p:nvCxnSpPr>
        <p:spPr>
          <a:xfrm>
            <a:off x="1043608" y="1404245"/>
            <a:ext cx="601637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99592" y="479371"/>
            <a:ext cx="3140968" cy="461665"/>
          </a:xfrm>
          <a:prstGeom prst="rect">
            <a:avLst/>
          </a:prstGeom>
          <a:noFill/>
        </p:spPr>
        <p:txBody>
          <a:bodyPr wrap="square" rtlCol="0">
            <a:spAutoFit/>
          </a:bodyPr>
          <a:lstStyle/>
          <a:p>
            <a:r>
              <a:rPr lang="en-US" sz="2400" b="1" dirty="0" smtClean="0">
                <a:solidFill>
                  <a:srgbClr val="0000FF"/>
                </a:solidFill>
              </a:rPr>
              <a:t>Summary Points</a:t>
            </a:r>
            <a:endParaRPr lang="en-US" sz="2400" b="1" dirty="0">
              <a:solidFill>
                <a:srgbClr val="0000FF"/>
              </a:solidFill>
            </a:endParaRPr>
          </a:p>
        </p:txBody>
      </p:sp>
    </p:spTree>
    <p:extLst>
      <p:ext uri="{BB962C8B-B14F-4D97-AF65-F5344CB8AC3E}">
        <p14:creationId xmlns:p14="http://schemas.microsoft.com/office/powerpoint/2010/main" val="28602371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9592" y="842631"/>
            <a:ext cx="7416824" cy="4247317"/>
          </a:xfrm>
          <a:prstGeom prst="rect">
            <a:avLst/>
          </a:prstGeom>
        </p:spPr>
        <p:txBody>
          <a:bodyPr wrap="square">
            <a:spAutoFit/>
          </a:bodyPr>
          <a:lstStyle/>
          <a:p>
            <a:endParaRPr lang="en-US" dirty="0"/>
          </a:p>
          <a:p>
            <a:endParaRPr lang="en-US" dirty="0" smtClean="0"/>
          </a:p>
          <a:p>
            <a:endParaRPr lang="en-US" dirty="0"/>
          </a:p>
          <a:p>
            <a:r>
              <a:rPr lang="en-IN" dirty="0"/>
              <a:t>The ten pathways/cycles of carbohydrate metabolism are:</a:t>
            </a:r>
          </a:p>
          <a:p>
            <a:pPr marL="342900" indent="-342900">
              <a:buAutoNum type="arabicParenBoth"/>
            </a:pPr>
            <a:r>
              <a:rPr lang="en-IN" dirty="0" smtClean="0"/>
              <a:t>Glycolysis </a:t>
            </a:r>
          </a:p>
          <a:p>
            <a:pPr marL="342900" indent="-342900">
              <a:buAutoNum type="arabicParenBoth"/>
            </a:pPr>
            <a:r>
              <a:rPr lang="en-IN" dirty="0" smtClean="0"/>
              <a:t>Conversion </a:t>
            </a:r>
            <a:r>
              <a:rPr lang="en-IN" dirty="0"/>
              <a:t>of Pyruvate to Acetyl COA </a:t>
            </a:r>
            <a:endParaRPr lang="en-IN" dirty="0" smtClean="0"/>
          </a:p>
          <a:p>
            <a:pPr marL="342900" indent="-342900">
              <a:buAutoNum type="arabicParenBoth"/>
            </a:pPr>
            <a:r>
              <a:rPr lang="en-IN" dirty="0" smtClean="0"/>
              <a:t>Citric </a:t>
            </a:r>
            <a:r>
              <a:rPr lang="en-IN" dirty="0"/>
              <a:t>Acid Cycle </a:t>
            </a:r>
            <a:endParaRPr lang="en-IN" dirty="0" smtClean="0"/>
          </a:p>
          <a:p>
            <a:pPr marL="342900" indent="-342900">
              <a:buAutoNum type="arabicParenBoth"/>
            </a:pPr>
            <a:r>
              <a:rPr lang="en-IN" dirty="0" smtClean="0"/>
              <a:t>Gluconeogenesis </a:t>
            </a:r>
          </a:p>
          <a:p>
            <a:pPr marL="342900" indent="-342900">
              <a:buAutoNum type="arabicParenBoth"/>
            </a:pPr>
            <a:r>
              <a:rPr lang="en-IN" dirty="0" smtClean="0"/>
              <a:t>Glycogen </a:t>
            </a:r>
            <a:r>
              <a:rPr lang="en-IN" dirty="0"/>
              <a:t>Metabolism </a:t>
            </a:r>
            <a:endParaRPr lang="en-IN" dirty="0" smtClean="0"/>
          </a:p>
          <a:p>
            <a:pPr marL="342900" indent="-342900">
              <a:buAutoNum type="arabicParenBoth"/>
            </a:pPr>
            <a:r>
              <a:rPr lang="en-IN" dirty="0" smtClean="0"/>
              <a:t>Glycogenesis </a:t>
            </a:r>
          </a:p>
          <a:p>
            <a:pPr marL="342900" indent="-342900">
              <a:buAutoNum type="arabicParenBoth"/>
            </a:pPr>
            <a:r>
              <a:rPr lang="en-IN" dirty="0" err="1" smtClean="0"/>
              <a:t>Glycogenolysis</a:t>
            </a:r>
            <a:r>
              <a:rPr lang="en-IN" dirty="0" smtClean="0"/>
              <a:t> </a:t>
            </a:r>
          </a:p>
          <a:p>
            <a:pPr marL="342900" indent="-342900">
              <a:buAutoNum type="arabicParenBoth"/>
            </a:pPr>
            <a:r>
              <a:rPr lang="en-IN" dirty="0" smtClean="0"/>
              <a:t>Hexose </a:t>
            </a:r>
            <a:r>
              <a:rPr lang="en-IN" dirty="0"/>
              <a:t>Monophosphate Shunt </a:t>
            </a:r>
            <a:endParaRPr lang="en-IN" dirty="0" smtClean="0"/>
          </a:p>
          <a:p>
            <a:pPr marL="342900" indent="-342900">
              <a:buAutoNum type="arabicParenBoth"/>
            </a:pPr>
            <a:r>
              <a:rPr lang="en-IN" dirty="0" err="1" smtClean="0"/>
              <a:t>Glyoxylate</a:t>
            </a:r>
            <a:r>
              <a:rPr lang="en-IN" dirty="0" smtClean="0"/>
              <a:t> </a:t>
            </a:r>
            <a:r>
              <a:rPr lang="en-IN" dirty="0"/>
              <a:t>Cycle and </a:t>
            </a:r>
            <a:endParaRPr lang="en-IN" dirty="0" smtClean="0"/>
          </a:p>
          <a:p>
            <a:pPr marL="342900" indent="-342900">
              <a:buAutoNum type="arabicParenBoth"/>
            </a:pPr>
            <a:r>
              <a:rPr lang="en-IN" dirty="0" smtClean="0"/>
              <a:t>Photosynthesis</a:t>
            </a:r>
            <a:r>
              <a:rPr lang="en-IN" dirty="0"/>
              <a:t>.</a:t>
            </a:r>
          </a:p>
          <a:p>
            <a:endParaRPr lang="en-IN" dirty="0"/>
          </a:p>
        </p:txBody>
      </p:sp>
      <p:sp>
        <p:nvSpPr>
          <p:cNvPr id="3" name="TextBox 2"/>
          <p:cNvSpPr txBox="1"/>
          <p:nvPr/>
        </p:nvSpPr>
        <p:spPr>
          <a:xfrm>
            <a:off x="1347770" y="428386"/>
            <a:ext cx="6048672" cy="523220"/>
          </a:xfrm>
          <a:prstGeom prst="rect">
            <a:avLst/>
          </a:prstGeom>
          <a:noFill/>
        </p:spPr>
        <p:txBody>
          <a:bodyPr wrap="square" rtlCol="0">
            <a:spAutoFit/>
          </a:bodyPr>
          <a:lstStyle/>
          <a:p>
            <a:pPr algn="ctr"/>
            <a:r>
              <a:rPr lang="en-US" sz="2800" b="1" dirty="0" smtClean="0">
                <a:solidFill>
                  <a:srgbClr val="0000FF"/>
                </a:solidFill>
              </a:rPr>
              <a:t>Metabolic pathways for Carbohydrates</a:t>
            </a:r>
            <a:endParaRPr lang="en-US" sz="2800" b="1" dirty="0">
              <a:solidFill>
                <a:srgbClr val="0000FF"/>
              </a:solidFill>
            </a:endParaRPr>
          </a:p>
        </p:txBody>
      </p:sp>
    </p:spTree>
    <p:extLst>
      <p:ext uri="{BB962C8B-B14F-4D97-AF65-F5344CB8AC3E}">
        <p14:creationId xmlns:p14="http://schemas.microsoft.com/office/powerpoint/2010/main" val="5463144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ars.els-cdn.com/content/image/3-s2.0-B9780128008836000203-f20-08-9780128008836.jpg"/>
          <p:cNvSpPr>
            <a:spLocks noChangeAspect="1" noChangeArrowheads="1"/>
          </p:cNvSpPr>
          <p:nvPr/>
        </p:nvSpPr>
        <p:spPr bwMode="auto">
          <a:xfrm>
            <a:off x="155575" y="-1728788"/>
            <a:ext cx="2914650" cy="3609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https://ars.els-cdn.com/content/image/3-s2.0-B9780128008836000203-f20-08-9780128008836.jpg"/>
          <p:cNvSpPr>
            <a:spLocks noChangeAspect="1" noChangeArrowheads="1"/>
          </p:cNvSpPr>
          <p:nvPr/>
        </p:nvSpPr>
        <p:spPr bwMode="auto">
          <a:xfrm>
            <a:off x="307975" y="-1576388"/>
            <a:ext cx="2914650" cy="3609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37805" t="16811" r="39294" b="33620"/>
          <a:stretch/>
        </p:blipFill>
        <p:spPr bwMode="auto">
          <a:xfrm>
            <a:off x="-42551" y="76200"/>
            <a:ext cx="5046599" cy="669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076056" y="84083"/>
            <a:ext cx="3939846" cy="3693319"/>
          </a:xfrm>
          <a:prstGeom prst="rect">
            <a:avLst/>
          </a:prstGeom>
        </p:spPr>
        <p:txBody>
          <a:bodyPr wrap="square">
            <a:spAutoFit/>
          </a:bodyPr>
          <a:lstStyle/>
          <a:p>
            <a:r>
              <a:rPr lang="en-US" sz="2000" b="1" dirty="0" smtClean="0">
                <a:solidFill>
                  <a:srgbClr val="0000FF"/>
                </a:solidFill>
                <a:latin typeface="Comic Sans MS" pitchFamily="66" charset="0"/>
              </a:rPr>
              <a:t>GLYCOLYSIS</a:t>
            </a:r>
            <a:endParaRPr lang="en-IN" sz="2000" b="1" dirty="0" smtClean="0">
              <a:solidFill>
                <a:srgbClr val="0000FF"/>
              </a:solidFill>
              <a:latin typeface="Comic Sans MS" pitchFamily="66" charset="0"/>
            </a:endParaRPr>
          </a:p>
          <a:p>
            <a:pPr marL="285750" indent="-285750">
              <a:buFont typeface="Arial" pitchFamily="34" charset="0"/>
              <a:buChar char="•"/>
            </a:pPr>
            <a:r>
              <a:rPr lang="en-IN" dirty="0" smtClean="0">
                <a:latin typeface="Comic Sans MS" pitchFamily="66" charset="0"/>
              </a:rPr>
              <a:t>Metabolic </a:t>
            </a:r>
            <a:r>
              <a:rPr lang="en-IN" dirty="0">
                <a:latin typeface="Comic Sans MS" pitchFamily="66" charset="0"/>
              </a:rPr>
              <a:t>pathway </a:t>
            </a:r>
            <a:r>
              <a:rPr lang="en-IN" dirty="0" smtClean="0">
                <a:latin typeface="Comic Sans MS" pitchFamily="66" charset="0"/>
              </a:rPr>
              <a:t>for  breaking </a:t>
            </a:r>
            <a:r>
              <a:rPr lang="en-IN" dirty="0">
                <a:latin typeface="Comic Sans MS" pitchFamily="66" charset="0"/>
              </a:rPr>
              <a:t>down a glucose molecule into two </a:t>
            </a:r>
            <a:r>
              <a:rPr lang="en-IN" b="1" dirty="0">
                <a:solidFill>
                  <a:srgbClr val="FF0000"/>
                </a:solidFill>
                <a:latin typeface="Comic Sans MS" pitchFamily="66" charset="0"/>
              </a:rPr>
              <a:t>pyruvate</a:t>
            </a:r>
            <a:r>
              <a:rPr lang="en-IN" dirty="0">
                <a:latin typeface="Comic Sans MS" pitchFamily="66" charset="0"/>
              </a:rPr>
              <a:t> </a:t>
            </a:r>
            <a:r>
              <a:rPr lang="en-IN" dirty="0" smtClean="0">
                <a:latin typeface="Comic Sans MS" pitchFamily="66" charset="0"/>
              </a:rPr>
              <a:t>molecules. </a:t>
            </a:r>
          </a:p>
          <a:p>
            <a:pPr marL="285750" indent="-285750">
              <a:buFont typeface="Arial" pitchFamily="34" charset="0"/>
              <a:buChar char="•"/>
            </a:pPr>
            <a:r>
              <a:rPr lang="en-IN" dirty="0" smtClean="0">
                <a:latin typeface="Comic Sans MS" pitchFamily="66" charset="0"/>
              </a:rPr>
              <a:t>The </a:t>
            </a:r>
            <a:r>
              <a:rPr lang="en-IN" dirty="0">
                <a:latin typeface="Comic Sans MS" pitchFamily="66" charset="0"/>
              </a:rPr>
              <a:t>free energy released in this process is used to form the high-energy molecules </a:t>
            </a:r>
            <a:r>
              <a:rPr lang="en-IN" b="1" dirty="0">
                <a:solidFill>
                  <a:srgbClr val="FF0000"/>
                </a:solidFill>
                <a:latin typeface="Comic Sans MS" pitchFamily="66" charset="0"/>
              </a:rPr>
              <a:t>ATP </a:t>
            </a:r>
            <a:r>
              <a:rPr lang="en-IN" b="1" dirty="0" smtClean="0">
                <a:solidFill>
                  <a:srgbClr val="FF0000"/>
                </a:solidFill>
                <a:latin typeface="Comic Sans MS" pitchFamily="66" charset="0"/>
              </a:rPr>
              <a:t>and NADH</a:t>
            </a:r>
            <a:r>
              <a:rPr lang="en-IN" dirty="0" smtClean="0">
                <a:latin typeface="Comic Sans MS" pitchFamily="66" charset="0"/>
              </a:rPr>
              <a:t>.</a:t>
            </a:r>
          </a:p>
          <a:p>
            <a:pPr marL="285750" indent="-285750">
              <a:buFont typeface="Arial" pitchFamily="34" charset="0"/>
              <a:buChar char="•"/>
            </a:pPr>
            <a:r>
              <a:rPr lang="en-IN" dirty="0" smtClean="0">
                <a:latin typeface="Comic Sans MS" pitchFamily="66" charset="0"/>
              </a:rPr>
              <a:t>In </a:t>
            </a:r>
            <a:r>
              <a:rPr lang="en-IN" dirty="0">
                <a:latin typeface="Comic Sans MS" pitchFamily="66" charset="0"/>
              </a:rPr>
              <a:t>most organisms, glycolysis occurs in the </a:t>
            </a:r>
            <a:r>
              <a:rPr lang="en-IN" b="1" dirty="0">
                <a:solidFill>
                  <a:srgbClr val="FF0000"/>
                </a:solidFill>
                <a:latin typeface="Comic Sans MS" pitchFamily="66" charset="0"/>
              </a:rPr>
              <a:t>cytosol</a:t>
            </a:r>
            <a:r>
              <a:rPr lang="en-IN" dirty="0">
                <a:latin typeface="Comic Sans MS" pitchFamily="66" charset="0"/>
              </a:rPr>
              <a:t>.</a:t>
            </a:r>
          </a:p>
          <a:p>
            <a:pPr marL="285750" indent="-285750">
              <a:buFont typeface="Arial" pitchFamily="34" charset="0"/>
              <a:buChar char="•"/>
            </a:pPr>
            <a:r>
              <a:rPr lang="en-IN" dirty="0" smtClean="0">
                <a:latin typeface="Comic Sans MS" pitchFamily="66" charset="0"/>
              </a:rPr>
              <a:t>This </a:t>
            </a:r>
            <a:r>
              <a:rPr lang="en-IN" dirty="0">
                <a:latin typeface="Comic Sans MS" pitchFamily="66" charset="0"/>
              </a:rPr>
              <a:t>pathway is </a:t>
            </a:r>
            <a:r>
              <a:rPr lang="en-IN" b="1" dirty="0">
                <a:solidFill>
                  <a:srgbClr val="FF0000"/>
                </a:solidFill>
                <a:latin typeface="Comic Sans MS" pitchFamily="66" charset="0"/>
              </a:rPr>
              <a:t>common to both anaerobic and aerobic </a:t>
            </a:r>
            <a:r>
              <a:rPr lang="en-IN" b="1" dirty="0" smtClean="0">
                <a:solidFill>
                  <a:srgbClr val="FF0000"/>
                </a:solidFill>
                <a:latin typeface="Comic Sans MS" pitchFamily="66" charset="0"/>
              </a:rPr>
              <a:t>respiration.</a:t>
            </a:r>
            <a:endParaRPr lang="en-IN" b="1" dirty="0">
              <a:solidFill>
                <a:srgbClr val="FF0000"/>
              </a:solidFill>
              <a:latin typeface="Comic Sans MS" pitchFamily="66" charset="0"/>
            </a:endParaRPr>
          </a:p>
        </p:txBody>
      </p:sp>
      <p:sp>
        <p:nvSpPr>
          <p:cNvPr id="5" name="Rectangle 4"/>
          <p:cNvSpPr/>
          <p:nvPr/>
        </p:nvSpPr>
        <p:spPr>
          <a:xfrm>
            <a:off x="5076056" y="4293096"/>
            <a:ext cx="4067944" cy="2339102"/>
          </a:xfrm>
          <a:prstGeom prst="rect">
            <a:avLst/>
          </a:prstGeom>
        </p:spPr>
        <p:txBody>
          <a:bodyPr wrap="square">
            <a:spAutoFit/>
          </a:bodyPr>
          <a:lstStyle/>
          <a:p>
            <a:r>
              <a:rPr lang="en-IN" sz="2000" b="1" dirty="0" smtClean="0">
                <a:solidFill>
                  <a:srgbClr val="0000FF"/>
                </a:solidFill>
                <a:latin typeface="Comic Sans MS" pitchFamily="66" charset="0"/>
              </a:rPr>
              <a:t>GLUCONEOGENESIS</a:t>
            </a:r>
            <a:r>
              <a:rPr lang="en-IN" b="1" dirty="0" smtClean="0">
                <a:latin typeface="Comic Sans MS" pitchFamily="66" charset="0"/>
              </a:rPr>
              <a:t> </a:t>
            </a:r>
          </a:p>
          <a:p>
            <a:pPr marL="285750" indent="-285750">
              <a:buFont typeface="Arial" pitchFamily="34" charset="0"/>
              <a:buChar char="•"/>
            </a:pPr>
            <a:r>
              <a:rPr lang="en-IN" b="1" dirty="0" smtClean="0">
                <a:latin typeface="Comic Sans MS" pitchFamily="66" charset="0"/>
              </a:rPr>
              <a:t>Reverse </a:t>
            </a:r>
            <a:r>
              <a:rPr lang="en-IN" b="1" dirty="0">
                <a:latin typeface="Comic Sans MS" pitchFamily="66" charset="0"/>
              </a:rPr>
              <a:t>process of glycolysis</a:t>
            </a:r>
            <a:r>
              <a:rPr lang="en-IN" dirty="0" smtClean="0">
                <a:latin typeface="Comic Sans MS" pitchFamily="66" charset="0"/>
              </a:rPr>
              <a:t>.</a:t>
            </a:r>
          </a:p>
          <a:p>
            <a:pPr marL="285750" indent="-285750">
              <a:buFont typeface="Arial" pitchFamily="34" charset="0"/>
              <a:buChar char="•"/>
            </a:pPr>
            <a:r>
              <a:rPr lang="en-IN" dirty="0" smtClean="0">
                <a:latin typeface="Comic Sans MS" pitchFamily="66" charset="0"/>
              </a:rPr>
              <a:t>Conversion </a:t>
            </a:r>
            <a:r>
              <a:rPr lang="en-IN" dirty="0">
                <a:latin typeface="Comic Sans MS" pitchFamily="66" charset="0"/>
              </a:rPr>
              <a:t>of non-carbohydrate molecules </a:t>
            </a:r>
            <a:r>
              <a:rPr lang="en-IN" dirty="0" smtClean="0">
                <a:latin typeface="Comic Sans MS" pitchFamily="66" charset="0"/>
              </a:rPr>
              <a:t> (</a:t>
            </a:r>
            <a:r>
              <a:rPr lang="en-IN" dirty="0">
                <a:latin typeface="Comic Sans MS" pitchFamily="66" charset="0"/>
              </a:rPr>
              <a:t>pyruvate, lactate, glycerol, alanine, and glutamine</a:t>
            </a:r>
            <a:r>
              <a:rPr lang="en-IN" dirty="0" smtClean="0">
                <a:latin typeface="Comic Sans MS" pitchFamily="66" charset="0"/>
              </a:rPr>
              <a:t>) into </a:t>
            </a:r>
            <a:r>
              <a:rPr lang="en-IN" dirty="0">
                <a:latin typeface="Comic Sans MS" pitchFamily="66" charset="0"/>
              </a:rPr>
              <a:t>glucose</a:t>
            </a:r>
            <a:r>
              <a:rPr lang="en-IN" dirty="0" smtClean="0">
                <a:latin typeface="Comic Sans MS" pitchFamily="66" charset="0"/>
              </a:rPr>
              <a:t>.</a:t>
            </a:r>
          </a:p>
          <a:p>
            <a:pPr marL="285750" indent="-285750">
              <a:buFont typeface="Arial" pitchFamily="34" charset="0"/>
              <a:buChar char="•"/>
            </a:pPr>
            <a:r>
              <a:rPr lang="en-US" dirty="0" smtClean="0">
                <a:latin typeface="Comic Sans MS" pitchFamily="66" charset="0"/>
              </a:rPr>
              <a:t>Mostly occurs in  </a:t>
            </a:r>
            <a:r>
              <a:rPr lang="en-IN" dirty="0" smtClean="0">
                <a:latin typeface="Comic Sans MS" pitchFamily="66" charset="0"/>
              </a:rPr>
              <a:t>liver , sometimes in </a:t>
            </a:r>
            <a:r>
              <a:rPr lang="en-IN" dirty="0">
                <a:latin typeface="Comic Sans MS" pitchFamily="66" charset="0"/>
              </a:rPr>
              <a:t>the </a:t>
            </a:r>
            <a:r>
              <a:rPr lang="en-IN" dirty="0" smtClean="0">
                <a:latin typeface="Comic Sans MS" pitchFamily="66" charset="0"/>
              </a:rPr>
              <a:t>kidney also.</a:t>
            </a:r>
            <a:endParaRPr lang="en-IN" dirty="0">
              <a:latin typeface="Comic Sans MS" pitchFamily="66" charset="0"/>
            </a:endParaRPr>
          </a:p>
        </p:txBody>
      </p:sp>
    </p:spTree>
    <p:extLst>
      <p:ext uri="{BB962C8B-B14F-4D97-AF65-F5344CB8AC3E}">
        <p14:creationId xmlns:p14="http://schemas.microsoft.com/office/powerpoint/2010/main" val="214760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36" t="19828" r="37841" b="15302"/>
          <a:stretch/>
        </p:blipFill>
        <p:spPr bwMode="auto">
          <a:xfrm>
            <a:off x="-76463" y="116632"/>
            <a:ext cx="5152519"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60032" y="904066"/>
            <a:ext cx="4104456" cy="5909310"/>
          </a:xfrm>
          <a:prstGeom prst="rect">
            <a:avLst/>
          </a:prstGeom>
        </p:spPr>
        <p:txBody>
          <a:bodyPr wrap="square">
            <a:spAutoFit/>
          </a:bodyPr>
          <a:lstStyle/>
          <a:p>
            <a:pPr marL="285750" indent="-285750">
              <a:buFont typeface="Arial" pitchFamily="34" charset="0"/>
              <a:buChar char="•"/>
            </a:pPr>
            <a:r>
              <a:rPr lang="en-IN" dirty="0" smtClean="0"/>
              <a:t>Krebs </a:t>
            </a:r>
            <a:r>
              <a:rPr lang="en-IN" dirty="0"/>
              <a:t>cycle is the most important </a:t>
            </a:r>
            <a:r>
              <a:rPr lang="en-IN" b="1" dirty="0">
                <a:solidFill>
                  <a:srgbClr val="FF0000"/>
                </a:solidFill>
              </a:rPr>
              <a:t>central pathway connecting</a:t>
            </a:r>
            <a:r>
              <a:rPr lang="en-IN" dirty="0"/>
              <a:t> almost all the individual metabolic pathways (either directly or indirectly).</a:t>
            </a:r>
          </a:p>
          <a:p>
            <a:pPr marL="285750" indent="-285750">
              <a:buFont typeface="Arial" pitchFamily="34" charset="0"/>
              <a:buChar char="•"/>
            </a:pPr>
            <a:r>
              <a:rPr lang="en-IN" dirty="0" smtClean="0"/>
              <a:t>Most </a:t>
            </a:r>
            <a:r>
              <a:rPr lang="en-IN" b="1" dirty="0">
                <a:solidFill>
                  <a:srgbClr val="FF0000"/>
                </a:solidFill>
              </a:rPr>
              <a:t>important metabolic pathway for the energy supply </a:t>
            </a:r>
            <a:r>
              <a:rPr lang="en-IN" dirty="0"/>
              <a:t>to the body. </a:t>
            </a:r>
            <a:endParaRPr lang="en-IN" dirty="0" smtClean="0"/>
          </a:p>
          <a:p>
            <a:pPr marL="285750" indent="-285750">
              <a:buFont typeface="Arial" pitchFamily="34" charset="0"/>
              <a:buChar char="•"/>
            </a:pPr>
            <a:r>
              <a:rPr lang="en-IN" dirty="0" smtClean="0"/>
              <a:t>About </a:t>
            </a:r>
            <a:r>
              <a:rPr lang="en-IN" dirty="0"/>
              <a:t>65-70% of the ATP is synthesized in Krebs cycle. </a:t>
            </a:r>
            <a:endParaRPr lang="en-IN" dirty="0" smtClean="0"/>
          </a:p>
          <a:p>
            <a:pPr marL="285750" indent="-285750">
              <a:buFont typeface="Arial" pitchFamily="34" charset="0"/>
              <a:buChar char="•"/>
            </a:pPr>
            <a:r>
              <a:rPr lang="en-IN" dirty="0" smtClean="0"/>
              <a:t>Citric </a:t>
            </a:r>
            <a:r>
              <a:rPr lang="en-IN" dirty="0"/>
              <a:t>acid cycle essentially involves the </a:t>
            </a:r>
            <a:r>
              <a:rPr lang="en-IN" b="1" dirty="0">
                <a:solidFill>
                  <a:srgbClr val="FF0000"/>
                </a:solidFill>
              </a:rPr>
              <a:t>oxidation of acetyl CoA to CO</a:t>
            </a:r>
            <a:r>
              <a:rPr lang="en-IN" b="1" baseline="-25000" dirty="0">
                <a:solidFill>
                  <a:srgbClr val="FF0000"/>
                </a:solidFill>
              </a:rPr>
              <a:t>2</a:t>
            </a:r>
            <a:r>
              <a:rPr lang="en-IN" b="1" dirty="0">
                <a:solidFill>
                  <a:srgbClr val="FF0000"/>
                </a:solidFill>
              </a:rPr>
              <a:t> and H</a:t>
            </a:r>
            <a:r>
              <a:rPr lang="en-IN" b="1" baseline="-25000" dirty="0">
                <a:solidFill>
                  <a:srgbClr val="FF0000"/>
                </a:solidFill>
              </a:rPr>
              <a:t>2</a:t>
            </a:r>
            <a:r>
              <a:rPr lang="en-IN" b="1" dirty="0">
                <a:solidFill>
                  <a:srgbClr val="FF0000"/>
                </a:solidFill>
              </a:rPr>
              <a:t>O</a:t>
            </a:r>
            <a:r>
              <a:rPr lang="en-IN" dirty="0"/>
              <a:t>.</a:t>
            </a:r>
          </a:p>
          <a:p>
            <a:pPr marL="285750" indent="-285750">
              <a:buFont typeface="Arial" pitchFamily="34" charset="0"/>
              <a:buChar char="•"/>
            </a:pPr>
            <a:r>
              <a:rPr lang="en-IN" dirty="0" smtClean="0"/>
              <a:t>Final </a:t>
            </a:r>
            <a:r>
              <a:rPr lang="en-IN" b="1" dirty="0">
                <a:solidFill>
                  <a:srgbClr val="FF0000"/>
                </a:solidFill>
              </a:rPr>
              <a:t>common oxidative pathway </a:t>
            </a:r>
            <a:r>
              <a:rPr lang="en-IN" dirty="0"/>
              <a:t>for carbohydrates, fats and amino acids. </a:t>
            </a:r>
            <a:endParaRPr lang="en-IN" dirty="0" smtClean="0"/>
          </a:p>
          <a:p>
            <a:pPr marL="285750" indent="-285750">
              <a:buFont typeface="Arial" pitchFamily="34" charset="0"/>
              <a:buChar char="•"/>
            </a:pPr>
            <a:r>
              <a:rPr lang="en-IN" dirty="0" smtClean="0"/>
              <a:t>This </a:t>
            </a:r>
            <a:r>
              <a:rPr lang="en-IN" dirty="0"/>
              <a:t>cycle not only supplies energy but also </a:t>
            </a:r>
            <a:r>
              <a:rPr lang="en-IN" b="1" dirty="0">
                <a:solidFill>
                  <a:srgbClr val="FF0000"/>
                </a:solidFill>
              </a:rPr>
              <a:t>provides many intermediates </a:t>
            </a:r>
            <a:r>
              <a:rPr lang="en-IN" dirty="0"/>
              <a:t>required for the synthesis of amino acids, glucose, </a:t>
            </a:r>
            <a:r>
              <a:rPr lang="en-IN" dirty="0" err="1"/>
              <a:t>heme</a:t>
            </a:r>
            <a:r>
              <a:rPr lang="en-IN" dirty="0"/>
              <a:t> etc. </a:t>
            </a:r>
            <a:endParaRPr lang="en-IN" dirty="0" smtClean="0"/>
          </a:p>
          <a:p>
            <a:pPr marL="285750" indent="-285750">
              <a:buFont typeface="Arial" pitchFamily="34" charset="0"/>
              <a:buChar char="•"/>
            </a:pPr>
            <a:r>
              <a:rPr lang="en-IN" dirty="0" smtClean="0"/>
              <a:t>The </a:t>
            </a:r>
            <a:r>
              <a:rPr lang="en-IN" dirty="0"/>
              <a:t>enzymes of TCA cycle are located in </a:t>
            </a:r>
            <a:r>
              <a:rPr lang="en-IN" b="1" dirty="0">
                <a:solidFill>
                  <a:srgbClr val="FF0000"/>
                </a:solidFill>
              </a:rPr>
              <a:t>mitochondrial matrix</a:t>
            </a:r>
            <a:r>
              <a:rPr lang="en-IN" dirty="0">
                <a:solidFill>
                  <a:srgbClr val="FF0000"/>
                </a:solidFill>
              </a:rPr>
              <a:t>, </a:t>
            </a:r>
            <a:r>
              <a:rPr lang="en-IN" dirty="0"/>
              <a:t>in close proximity to the electron transport chain.</a:t>
            </a:r>
          </a:p>
        </p:txBody>
      </p:sp>
      <p:sp>
        <p:nvSpPr>
          <p:cNvPr id="3" name="Rectangle 2"/>
          <p:cNvSpPr/>
          <p:nvPr/>
        </p:nvSpPr>
        <p:spPr>
          <a:xfrm>
            <a:off x="4319464" y="44624"/>
            <a:ext cx="4645024" cy="830997"/>
          </a:xfrm>
          <a:prstGeom prst="rect">
            <a:avLst/>
          </a:prstGeom>
        </p:spPr>
        <p:txBody>
          <a:bodyPr wrap="square">
            <a:spAutoFit/>
          </a:bodyPr>
          <a:lstStyle/>
          <a:p>
            <a:r>
              <a:rPr lang="en-IN" sz="2400" b="1" dirty="0">
                <a:solidFill>
                  <a:srgbClr val="0000FF"/>
                </a:solidFill>
              </a:rPr>
              <a:t>Citric acid cycle (or Krebs cycle or </a:t>
            </a:r>
            <a:r>
              <a:rPr lang="en-IN" sz="2400" b="1" dirty="0" err="1" smtClean="0">
                <a:solidFill>
                  <a:srgbClr val="0000FF"/>
                </a:solidFill>
              </a:rPr>
              <a:t>Tricarboxylic</a:t>
            </a:r>
            <a:r>
              <a:rPr lang="en-IN" sz="2400" b="1" dirty="0" smtClean="0">
                <a:solidFill>
                  <a:srgbClr val="0000FF"/>
                </a:solidFill>
              </a:rPr>
              <a:t> acid-TCA </a:t>
            </a:r>
            <a:r>
              <a:rPr lang="en-IN" sz="2400" b="1" dirty="0">
                <a:solidFill>
                  <a:srgbClr val="0000FF"/>
                </a:solidFill>
              </a:rPr>
              <a:t>cycle) </a:t>
            </a:r>
          </a:p>
        </p:txBody>
      </p:sp>
    </p:spTree>
    <p:extLst>
      <p:ext uri="{BB962C8B-B14F-4D97-AF65-F5344CB8AC3E}">
        <p14:creationId xmlns:p14="http://schemas.microsoft.com/office/powerpoint/2010/main" val="174679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542" t="46043" r="52094" b="20851"/>
          <a:stretch/>
        </p:blipFill>
        <p:spPr bwMode="auto">
          <a:xfrm>
            <a:off x="1835696" y="1772816"/>
            <a:ext cx="4861560" cy="2421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699792" y="5037543"/>
            <a:ext cx="3365024" cy="400110"/>
          </a:xfrm>
          <a:prstGeom prst="rect">
            <a:avLst/>
          </a:prstGeom>
          <a:noFill/>
        </p:spPr>
        <p:txBody>
          <a:bodyPr wrap="none" rtlCol="0">
            <a:spAutoFit/>
          </a:bodyPr>
          <a:lstStyle/>
          <a:p>
            <a:r>
              <a:rPr lang="en-US" sz="2000" b="1" dirty="0" smtClean="0">
                <a:solidFill>
                  <a:srgbClr val="FF0000"/>
                </a:solidFill>
                <a:latin typeface="Comic Sans MS" pitchFamily="66" charset="0"/>
              </a:rPr>
              <a:t>Monomers-Building Blocks</a:t>
            </a:r>
            <a:endParaRPr lang="en-IN" sz="2000" b="1" dirty="0">
              <a:solidFill>
                <a:srgbClr val="FF0000"/>
              </a:solidFill>
              <a:latin typeface="Comic Sans MS" pitchFamily="66" charset="0"/>
            </a:endParaRPr>
          </a:p>
        </p:txBody>
      </p:sp>
      <p:sp>
        <p:nvSpPr>
          <p:cNvPr id="3" name="TextBox 2"/>
          <p:cNvSpPr txBox="1"/>
          <p:nvPr/>
        </p:nvSpPr>
        <p:spPr>
          <a:xfrm>
            <a:off x="1691680" y="476672"/>
            <a:ext cx="6155018" cy="523220"/>
          </a:xfrm>
          <a:prstGeom prst="rect">
            <a:avLst/>
          </a:prstGeom>
          <a:noFill/>
        </p:spPr>
        <p:txBody>
          <a:bodyPr wrap="none" rtlCol="0">
            <a:spAutoFit/>
          </a:bodyPr>
          <a:lstStyle/>
          <a:p>
            <a:r>
              <a:rPr lang="en-US" sz="2800" dirty="0" smtClean="0">
                <a:solidFill>
                  <a:srgbClr val="0000FF"/>
                </a:solidFill>
              </a:rPr>
              <a:t>What is common in all macromolecules ?</a:t>
            </a:r>
            <a:endParaRPr lang="en-IN" sz="2800" dirty="0">
              <a:solidFill>
                <a:srgbClr val="0000FF"/>
              </a:solidFill>
            </a:endParaRPr>
          </a:p>
        </p:txBody>
      </p:sp>
      <p:sp>
        <p:nvSpPr>
          <p:cNvPr id="5" name="TextBox 4"/>
          <p:cNvSpPr txBox="1"/>
          <p:nvPr/>
        </p:nvSpPr>
        <p:spPr>
          <a:xfrm>
            <a:off x="2035892" y="6237312"/>
            <a:ext cx="4614981" cy="369332"/>
          </a:xfrm>
          <a:prstGeom prst="rect">
            <a:avLst/>
          </a:prstGeom>
          <a:noFill/>
        </p:spPr>
        <p:txBody>
          <a:bodyPr wrap="none" rtlCol="0">
            <a:spAutoFit/>
          </a:bodyPr>
          <a:lstStyle/>
          <a:p>
            <a:r>
              <a:rPr lang="en-US" dirty="0" smtClean="0">
                <a:solidFill>
                  <a:srgbClr val="C00000"/>
                </a:solidFill>
              </a:rPr>
              <a:t>**Macromolecules are also known as polymers</a:t>
            </a:r>
            <a:endParaRPr lang="en-IN" dirty="0">
              <a:solidFill>
                <a:srgbClr val="C00000"/>
              </a:solidFill>
            </a:endParaRPr>
          </a:p>
        </p:txBody>
      </p:sp>
    </p:spTree>
    <p:extLst>
      <p:ext uri="{BB962C8B-B14F-4D97-AF65-F5344CB8AC3E}">
        <p14:creationId xmlns:p14="http://schemas.microsoft.com/office/powerpoint/2010/main" val="370391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5616" y="1628800"/>
            <a:ext cx="6264696" cy="1631216"/>
          </a:xfrm>
          <a:prstGeom prst="rect">
            <a:avLst/>
          </a:prstGeom>
        </p:spPr>
        <p:txBody>
          <a:bodyPr wrap="square">
            <a:spAutoFit/>
          </a:bodyPr>
          <a:lstStyle/>
          <a:p>
            <a:r>
              <a:rPr lang="en-IN" sz="2000" b="1" dirty="0">
                <a:solidFill>
                  <a:srgbClr val="FF0000"/>
                </a:solidFill>
              </a:rPr>
              <a:t>Glycogenesis</a:t>
            </a:r>
            <a:r>
              <a:rPr lang="en-IN" sz="2000" b="1" dirty="0"/>
              <a:t> </a:t>
            </a:r>
            <a:r>
              <a:rPr lang="en-IN" sz="2000" dirty="0"/>
              <a:t>- Process of synthesizing </a:t>
            </a:r>
            <a:r>
              <a:rPr lang="en-IN" sz="2000" dirty="0" smtClean="0"/>
              <a:t>glycogen.</a:t>
            </a:r>
            <a:endParaRPr lang="en-IN" sz="2000" dirty="0"/>
          </a:p>
          <a:p>
            <a:r>
              <a:rPr lang="en-IN" sz="2000" dirty="0"/>
              <a:t>Occurs primarily in the liver, skeletal muscles, and kidney.</a:t>
            </a:r>
          </a:p>
          <a:p>
            <a:endParaRPr lang="en-IN" sz="2000" dirty="0"/>
          </a:p>
          <a:p>
            <a:r>
              <a:rPr lang="en-IN" sz="2000" b="1" dirty="0" err="1">
                <a:solidFill>
                  <a:srgbClr val="FF0000"/>
                </a:solidFill>
              </a:rPr>
              <a:t>Glycogenolysis</a:t>
            </a:r>
            <a:r>
              <a:rPr lang="en-IN" sz="2000" b="1" dirty="0">
                <a:solidFill>
                  <a:srgbClr val="FF0000"/>
                </a:solidFill>
              </a:rPr>
              <a:t> </a:t>
            </a:r>
            <a:r>
              <a:rPr lang="en-IN" sz="2000" dirty="0"/>
              <a:t>- Breakdown of </a:t>
            </a:r>
            <a:r>
              <a:rPr lang="en-IN" sz="2000" dirty="0" smtClean="0"/>
              <a:t>glycogen. </a:t>
            </a:r>
            <a:endParaRPr lang="en-IN" sz="2000" dirty="0"/>
          </a:p>
          <a:p>
            <a:r>
              <a:rPr lang="en-IN" sz="2000" dirty="0"/>
              <a:t>Occurs in liver, muscles, and the kidney.</a:t>
            </a:r>
          </a:p>
        </p:txBody>
      </p:sp>
    </p:spTree>
    <p:extLst>
      <p:ext uri="{BB962C8B-B14F-4D97-AF65-F5344CB8AC3E}">
        <p14:creationId xmlns:p14="http://schemas.microsoft.com/office/powerpoint/2010/main" val="42398863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1895" y="2382155"/>
            <a:ext cx="6048672" cy="830997"/>
          </a:xfrm>
          <a:prstGeom prst="rect">
            <a:avLst/>
          </a:prstGeom>
          <a:noFill/>
        </p:spPr>
        <p:txBody>
          <a:bodyPr wrap="square" rtlCol="0">
            <a:spAutoFit/>
          </a:bodyPr>
          <a:lstStyle/>
          <a:p>
            <a:pPr algn="ctr"/>
            <a:r>
              <a:rPr lang="en-US" sz="4800" b="1" dirty="0" smtClean="0">
                <a:solidFill>
                  <a:srgbClr val="0000FF"/>
                </a:solidFill>
              </a:rPr>
              <a:t>Proteins</a:t>
            </a:r>
            <a:endParaRPr lang="en-US" sz="4800" b="1" dirty="0">
              <a:solidFill>
                <a:srgbClr val="0000FF"/>
              </a:solidFill>
            </a:endParaRPr>
          </a:p>
        </p:txBody>
      </p:sp>
    </p:spTree>
    <p:extLst>
      <p:ext uri="{BB962C8B-B14F-4D97-AF65-F5344CB8AC3E}">
        <p14:creationId xmlns:p14="http://schemas.microsoft.com/office/powerpoint/2010/main" val="13492207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740" y="1052736"/>
            <a:ext cx="5071650" cy="2169825"/>
          </a:xfrm>
          <a:prstGeom prst="rect">
            <a:avLst/>
          </a:prstGeom>
        </p:spPr>
        <p:txBody>
          <a:bodyPr wrap="square">
            <a:spAutoFit/>
          </a:bodyPr>
          <a:lstStyle/>
          <a:p>
            <a:pPr marL="285750" indent="-285750" algn="just">
              <a:lnSpc>
                <a:spcPct val="150000"/>
              </a:lnSpc>
              <a:buFont typeface="Arial" pitchFamily="34" charset="0"/>
              <a:buChar char="•"/>
            </a:pPr>
            <a:r>
              <a:rPr lang="en-IN" dirty="0"/>
              <a:t>Proteins are the </a:t>
            </a:r>
            <a:r>
              <a:rPr lang="en-IN" b="1" dirty="0">
                <a:solidFill>
                  <a:srgbClr val="FF0000"/>
                </a:solidFill>
              </a:rPr>
              <a:t>most abundant biological macromolecules </a:t>
            </a:r>
            <a:r>
              <a:rPr lang="en-IN" dirty="0"/>
              <a:t>and perform important </a:t>
            </a:r>
            <a:r>
              <a:rPr lang="en-IN" dirty="0" smtClean="0"/>
              <a:t>functions in </a:t>
            </a:r>
            <a:r>
              <a:rPr lang="en-IN" dirty="0"/>
              <a:t>essentially all biological processes. </a:t>
            </a:r>
            <a:endParaRPr lang="en-IN" dirty="0" smtClean="0"/>
          </a:p>
          <a:p>
            <a:pPr marL="285750" indent="-285750" algn="just">
              <a:lnSpc>
                <a:spcPct val="150000"/>
              </a:lnSpc>
              <a:buFont typeface="Arial" pitchFamily="34" charset="0"/>
              <a:buChar char="•"/>
            </a:pPr>
            <a:r>
              <a:rPr lang="en-IN" dirty="0"/>
              <a:t>Of all biological molecules, proteins are </a:t>
            </a:r>
            <a:r>
              <a:rPr lang="en-IN" b="1" dirty="0"/>
              <a:t>the </a:t>
            </a:r>
            <a:r>
              <a:rPr lang="en-IN" b="1" dirty="0">
                <a:solidFill>
                  <a:srgbClr val="FF0000"/>
                </a:solidFill>
              </a:rPr>
              <a:t>most diverse</a:t>
            </a:r>
            <a:r>
              <a:rPr lang="en-IN" dirty="0" smtClean="0"/>
              <a:t>.</a:t>
            </a:r>
          </a:p>
        </p:txBody>
      </p:sp>
      <p:sp>
        <p:nvSpPr>
          <p:cNvPr id="3" name="TextBox 2"/>
          <p:cNvSpPr txBox="1"/>
          <p:nvPr/>
        </p:nvSpPr>
        <p:spPr>
          <a:xfrm>
            <a:off x="940510" y="154333"/>
            <a:ext cx="6048672" cy="584775"/>
          </a:xfrm>
          <a:prstGeom prst="rect">
            <a:avLst/>
          </a:prstGeom>
          <a:noFill/>
        </p:spPr>
        <p:txBody>
          <a:bodyPr wrap="square" rtlCol="0">
            <a:spAutoFit/>
          </a:bodyPr>
          <a:lstStyle/>
          <a:p>
            <a:pPr algn="ctr"/>
            <a:r>
              <a:rPr lang="en-US" sz="3200" b="1" dirty="0" smtClean="0">
                <a:solidFill>
                  <a:srgbClr val="0000FF"/>
                </a:solidFill>
              </a:rPr>
              <a:t>What are Proteins?</a:t>
            </a:r>
            <a:endParaRPr lang="en-US" sz="3200" b="1" dirty="0">
              <a:solidFill>
                <a:srgbClr val="0000FF"/>
              </a:solidFill>
            </a:endParaRPr>
          </a:p>
        </p:txBody>
      </p:sp>
      <p:sp>
        <p:nvSpPr>
          <p:cNvPr id="4" name="Rectangle 3"/>
          <p:cNvSpPr/>
          <p:nvPr/>
        </p:nvSpPr>
        <p:spPr>
          <a:xfrm>
            <a:off x="2843808" y="6236097"/>
            <a:ext cx="4841390" cy="400110"/>
          </a:xfrm>
          <a:prstGeom prst="rect">
            <a:avLst/>
          </a:prstGeom>
          <a:solidFill>
            <a:srgbClr val="FFFF00"/>
          </a:solidFill>
        </p:spPr>
        <p:txBody>
          <a:bodyPr wrap="none">
            <a:spAutoFit/>
          </a:bodyPr>
          <a:lstStyle/>
          <a:p>
            <a:r>
              <a:rPr lang="en-IN" sz="2000" b="1" dirty="0" smtClean="0">
                <a:solidFill>
                  <a:srgbClr val="FF0000"/>
                </a:solidFill>
                <a:latin typeface="Comic Sans MS" pitchFamily="66" charset="0"/>
              </a:rPr>
              <a:t>**Proteins </a:t>
            </a:r>
            <a:r>
              <a:rPr lang="en-IN" sz="2000" b="1" dirty="0">
                <a:solidFill>
                  <a:srgbClr val="FF0000"/>
                </a:solidFill>
                <a:latin typeface="Comic Sans MS" pitchFamily="66" charset="0"/>
              </a:rPr>
              <a:t>are translated from </a:t>
            </a:r>
            <a:r>
              <a:rPr lang="en-IN" sz="2000" b="1" dirty="0" smtClean="0">
                <a:solidFill>
                  <a:srgbClr val="FF0000"/>
                </a:solidFill>
                <a:latin typeface="Comic Sans MS" pitchFamily="66" charset="0"/>
              </a:rPr>
              <a:t>RNAs</a:t>
            </a:r>
            <a:endParaRPr lang="en-IN" sz="2000" b="1" dirty="0">
              <a:solidFill>
                <a:srgbClr val="FF0000"/>
              </a:solidFill>
              <a:latin typeface="Comic Sans MS" pitchFamily="66" charset="0"/>
            </a:endParaRPr>
          </a:p>
        </p:txBody>
      </p:sp>
      <p:pic>
        <p:nvPicPr>
          <p:cNvPr id="9218" name="Picture 2" descr="H:\1_BOOKCh_debasish\PYmol_Images\Haemoglobin\4cartoon.png"/>
          <p:cNvPicPr>
            <a:picLocks noChangeAspect="1" noChangeArrowheads="1"/>
          </p:cNvPicPr>
          <p:nvPr/>
        </p:nvPicPr>
        <p:blipFill rotWithShape="1">
          <a:blip r:embed="rId2">
            <a:extLst>
              <a:ext uri="{28A0092B-C50C-407E-A947-70E740481C1C}">
                <a14:useLocalDpi xmlns:a14="http://schemas.microsoft.com/office/drawing/2010/main" val="0"/>
              </a:ext>
            </a:extLst>
          </a:blip>
          <a:srcRect l="15603" t="7414" r="15345" b="9828"/>
          <a:stretch/>
        </p:blipFill>
        <p:spPr bwMode="auto">
          <a:xfrm>
            <a:off x="6012160" y="948103"/>
            <a:ext cx="2646737" cy="23790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95536" y="3428999"/>
            <a:ext cx="7840183" cy="2585323"/>
          </a:xfrm>
          <a:prstGeom prst="rect">
            <a:avLst/>
          </a:prstGeom>
        </p:spPr>
        <p:txBody>
          <a:bodyPr wrap="square">
            <a:spAutoFit/>
          </a:bodyPr>
          <a:lstStyle/>
          <a:p>
            <a:pPr>
              <a:lnSpc>
                <a:spcPct val="150000"/>
              </a:lnSpc>
            </a:pPr>
            <a:r>
              <a:rPr lang="en-IN" dirty="0"/>
              <a:t>They perform a wide range of functions such as,</a:t>
            </a:r>
          </a:p>
          <a:p>
            <a:pPr marL="342900" indent="-342900">
              <a:lnSpc>
                <a:spcPct val="150000"/>
              </a:lnSpc>
              <a:buFont typeface="+mj-lt"/>
              <a:buAutoNum type="arabicPeriod"/>
            </a:pPr>
            <a:r>
              <a:rPr lang="en-IN" b="1" dirty="0"/>
              <a:t>catalysing</a:t>
            </a:r>
            <a:r>
              <a:rPr lang="en-IN" dirty="0"/>
              <a:t> metabolic reactions, </a:t>
            </a:r>
          </a:p>
          <a:p>
            <a:pPr marL="342900" indent="-342900">
              <a:lnSpc>
                <a:spcPct val="150000"/>
              </a:lnSpc>
              <a:buFont typeface="+mj-lt"/>
              <a:buAutoNum type="arabicPeriod"/>
            </a:pPr>
            <a:r>
              <a:rPr lang="en-IN" b="1" dirty="0"/>
              <a:t>transporting</a:t>
            </a:r>
            <a:r>
              <a:rPr lang="en-IN" dirty="0"/>
              <a:t> and </a:t>
            </a:r>
            <a:r>
              <a:rPr lang="en-IN" b="1" dirty="0"/>
              <a:t>storing</a:t>
            </a:r>
            <a:r>
              <a:rPr lang="en-IN" dirty="0"/>
              <a:t> molecules, </a:t>
            </a:r>
          </a:p>
          <a:p>
            <a:pPr marL="342900" indent="-342900">
              <a:lnSpc>
                <a:spcPct val="150000"/>
              </a:lnSpc>
              <a:buFont typeface="+mj-lt"/>
              <a:buAutoNum type="arabicPeriod"/>
            </a:pPr>
            <a:r>
              <a:rPr lang="en-IN" b="1" dirty="0"/>
              <a:t>p</a:t>
            </a:r>
            <a:r>
              <a:rPr lang="en-IN" dirty="0"/>
              <a:t>roviding </a:t>
            </a:r>
            <a:r>
              <a:rPr lang="en-IN" b="1" dirty="0"/>
              <a:t>mechanical support and immune protection</a:t>
            </a:r>
            <a:r>
              <a:rPr lang="en-IN" dirty="0"/>
              <a:t>, </a:t>
            </a:r>
          </a:p>
          <a:p>
            <a:pPr marL="342900" indent="-342900">
              <a:lnSpc>
                <a:spcPct val="150000"/>
              </a:lnSpc>
              <a:buFont typeface="+mj-lt"/>
              <a:buAutoNum type="arabicPeriod"/>
            </a:pPr>
            <a:r>
              <a:rPr lang="en-IN" b="1" dirty="0"/>
              <a:t>transmitting</a:t>
            </a:r>
            <a:r>
              <a:rPr lang="en-IN" dirty="0"/>
              <a:t> nerve impulses, and</a:t>
            </a:r>
          </a:p>
          <a:p>
            <a:pPr marL="342900" indent="-342900">
              <a:lnSpc>
                <a:spcPct val="150000"/>
              </a:lnSpc>
              <a:buFont typeface="+mj-lt"/>
              <a:buAutoNum type="arabicPeriod"/>
            </a:pPr>
            <a:r>
              <a:rPr lang="en-IN" b="1" dirty="0"/>
              <a:t>controlling growth and differentiation</a:t>
            </a:r>
            <a:r>
              <a:rPr lang="en-IN" dirty="0"/>
              <a:t>.</a:t>
            </a:r>
          </a:p>
        </p:txBody>
      </p:sp>
    </p:spTree>
    <p:extLst>
      <p:ext uri="{BB962C8B-B14F-4D97-AF65-F5344CB8AC3E}">
        <p14:creationId xmlns:p14="http://schemas.microsoft.com/office/powerpoint/2010/main" val="34228961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 y="1204912"/>
            <a:ext cx="7839075" cy="4448175"/>
          </a:xfrm>
          <a:prstGeom prst="rect">
            <a:avLst/>
          </a:prstGeom>
        </p:spPr>
      </p:pic>
    </p:spTree>
    <p:extLst>
      <p:ext uri="{BB962C8B-B14F-4D97-AF65-F5344CB8AC3E}">
        <p14:creationId xmlns:p14="http://schemas.microsoft.com/office/powerpoint/2010/main" val="13435120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27" t="38793" r="27420" b="14871"/>
          <a:stretch/>
        </p:blipFill>
        <p:spPr bwMode="auto">
          <a:xfrm>
            <a:off x="1331640" y="719895"/>
            <a:ext cx="6048672" cy="2851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31640" y="112276"/>
            <a:ext cx="6048672" cy="584775"/>
          </a:xfrm>
          <a:prstGeom prst="rect">
            <a:avLst/>
          </a:prstGeom>
          <a:noFill/>
        </p:spPr>
        <p:txBody>
          <a:bodyPr wrap="square" rtlCol="0">
            <a:spAutoFit/>
          </a:bodyPr>
          <a:lstStyle/>
          <a:p>
            <a:pPr algn="ctr"/>
            <a:r>
              <a:rPr lang="en-US" sz="3200" b="1" dirty="0" smtClean="0">
                <a:solidFill>
                  <a:srgbClr val="0000FF"/>
                </a:solidFill>
              </a:rPr>
              <a:t>Some examples of Proteins</a:t>
            </a:r>
            <a:endParaRPr lang="en-US" sz="3200" b="1" dirty="0">
              <a:solidFill>
                <a:srgbClr val="0000FF"/>
              </a:solidFill>
            </a:endParaRPr>
          </a:p>
        </p:txBody>
      </p:sp>
      <p:sp>
        <p:nvSpPr>
          <p:cNvPr id="2" name="Rounded Rectangle 1"/>
          <p:cNvSpPr/>
          <p:nvPr/>
        </p:nvSpPr>
        <p:spPr>
          <a:xfrm>
            <a:off x="611560" y="3501008"/>
            <a:ext cx="7992888" cy="3320058"/>
          </a:xfrm>
          <a:prstGeom prst="roundRect">
            <a:avLst/>
          </a:prstGeom>
          <a:solidFill>
            <a:srgbClr val="FFFF00"/>
          </a:solidFill>
        </p:spPr>
        <p:txBody>
          <a:bodyPr wrap="square">
            <a:spAutoFit/>
          </a:bodyPr>
          <a:lstStyle/>
          <a:p>
            <a:pPr marL="285750" indent="-285750">
              <a:lnSpc>
                <a:spcPct val="150000"/>
              </a:lnSpc>
              <a:buFont typeface="Wingdings" pitchFamily="2" charset="2"/>
              <a:buChar char="ü"/>
            </a:pPr>
            <a:r>
              <a:rPr lang="en-IN" dirty="0" err="1">
                <a:solidFill>
                  <a:srgbClr val="0000FF"/>
                </a:solidFill>
                <a:latin typeface="Comic Sans MS" pitchFamily="66" charset="0"/>
              </a:rPr>
              <a:t>Spiderwebs</a:t>
            </a:r>
            <a:r>
              <a:rPr lang="en-IN" dirty="0">
                <a:solidFill>
                  <a:srgbClr val="0000FF"/>
                </a:solidFill>
                <a:latin typeface="Comic Sans MS" pitchFamily="66" charset="0"/>
              </a:rPr>
              <a:t>, feathers, hooves, and hair, </a:t>
            </a:r>
            <a:r>
              <a:rPr lang="en-IN" dirty="0" smtClean="0">
                <a:solidFill>
                  <a:srgbClr val="0000FF"/>
                </a:solidFill>
                <a:latin typeface="Comic Sans MS" pitchFamily="66" charset="0"/>
              </a:rPr>
              <a:t>as well </a:t>
            </a:r>
            <a:r>
              <a:rPr lang="en-IN" dirty="0">
                <a:solidFill>
                  <a:srgbClr val="0000FF"/>
                </a:solidFill>
                <a:latin typeface="Comic Sans MS" pitchFamily="66" charset="0"/>
              </a:rPr>
              <a:t>as bones and other body parts consist mainly of </a:t>
            </a:r>
            <a:r>
              <a:rPr lang="en-IN" b="1" dirty="0">
                <a:solidFill>
                  <a:srgbClr val="0000FF"/>
                </a:solidFill>
                <a:latin typeface="Comic Sans MS" pitchFamily="66" charset="0"/>
              </a:rPr>
              <a:t>structural proteins.</a:t>
            </a:r>
            <a:r>
              <a:rPr lang="en-IN" dirty="0">
                <a:solidFill>
                  <a:srgbClr val="0000FF"/>
                </a:solidFill>
                <a:latin typeface="Comic Sans MS" pitchFamily="66" charset="0"/>
              </a:rPr>
              <a:t> </a:t>
            </a:r>
            <a:endParaRPr lang="en-IN" dirty="0" smtClean="0">
              <a:solidFill>
                <a:srgbClr val="0000FF"/>
              </a:solidFill>
              <a:latin typeface="Comic Sans MS" pitchFamily="66" charset="0"/>
            </a:endParaRPr>
          </a:p>
          <a:p>
            <a:pPr marL="285750" indent="-285750">
              <a:lnSpc>
                <a:spcPct val="150000"/>
              </a:lnSpc>
              <a:buFont typeface="Wingdings" pitchFamily="2" charset="2"/>
              <a:buChar char="ü"/>
            </a:pPr>
            <a:r>
              <a:rPr lang="en-IN" dirty="0" smtClean="0">
                <a:solidFill>
                  <a:srgbClr val="0000FF"/>
                </a:solidFill>
                <a:latin typeface="Comic Sans MS" pitchFamily="66" charset="0"/>
              </a:rPr>
              <a:t>Foods such </a:t>
            </a:r>
            <a:r>
              <a:rPr lang="en-IN" dirty="0">
                <a:solidFill>
                  <a:srgbClr val="0000FF"/>
                </a:solidFill>
                <a:latin typeface="Comic Sans MS" pitchFamily="66" charset="0"/>
              </a:rPr>
              <a:t>as seeds and eggs are nutritious in part because they are high in protein.</a:t>
            </a:r>
          </a:p>
          <a:p>
            <a:pPr marL="285750" indent="-285750">
              <a:lnSpc>
                <a:spcPct val="150000"/>
              </a:lnSpc>
              <a:buFont typeface="Wingdings" pitchFamily="2" charset="2"/>
              <a:buChar char="ü"/>
            </a:pPr>
            <a:r>
              <a:rPr lang="en-IN" dirty="0">
                <a:solidFill>
                  <a:srgbClr val="0000FF"/>
                </a:solidFill>
                <a:latin typeface="Comic Sans MS" pitchFamily="66" charset="0"/>
              </a:rPr>
              <a:t>Most enzymes are proteins</a:t>
            </a:r>
            <a:r>
              <a:rPr lang="en-IN" dirty="0" smtClean="0">
                <a:solidFill>
                  <a:srgbClr val="0000FF"/>
                </a:solidFill>
                <a:latin typeface="Comic Sans MS" pitchFamily="66" charset="0"/>
              </a:rPr>
              <a:t>.</a:t>
            </a:r>
          </a:p>
          <a:p>
            <a:pPr marL="285750" indent="-285750">
              <a:lnSpc>
                <a:spcPct val="150000"/>
              </a:lnSpc>
              <a:buFont typeface="Wingdings" pitchFamily="2" charset="2"/>
              <a:buChar char="ü"/>
            </a:pPr>
            <a:r>
              <a:rPr lang="en-IN" dirty="0">
                <a:solidFill>
                  <a:srgbClr val="0000FF"/>
                </a:solidFill>
                <a:latin typeface="Comic Sans MS" pitchFamily="66" charset="0"/>
              </a:rPr>
              <a:t>The action of the immune system is mediated by another class of proteins </a:t>
            </a:r>
            <a:r>
              <a:rPr lang="en-IN" dirty="0" smtClean="0">
                <a:solidFill>
                  <a:srgbClr val="0000FF"/>
                </a:solidFill>
                <a:latin typeface="Comic Sans MS" pitchFamily="66" charset="0"/>
              </a:rPr>
              <a:t>called </a:t>
            </a:r>
            <a:r>
              <a:rPr lang="en-IN" b="1" dirty="0" smtClean="0">
                <a:solidFill>
                  <a:srgbClr val="0000FF"/>
                </a:solidFill>
                <a:latin typeface="Comic Sans MS" pitchFamily="66" charset="0"/>
              </a:rPr>
              <a:t>antibodies</a:t>
            </a:r>
            <a:r>
              <a:rPr lang="en-IN" dirty="0">
                <a:solidFill>
                  <a:srgbClr val="0000FF"/>
                </a:solidFill>
                <a:latin typeface="Comic Sans MS" pitchFamily="66" charset="0"/>
              </a:rPr>
              <a:t>.</a:t>
            </a:r>
          </a:p>
        </p:txBody>
      </p:sp>
    </p:spTree>
    <p:extLst>
      <p:ext uri="{BB962C8B-B14F-4D97-AF65-F5344CB8AC3E}">
        <p14:creationId xmlns:p14="http://schemas.microsoft.com/office/powerpoint/2010/main" val="16766757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 y="44624"/>
            <a:ext cx="9134475" cy="646331"/>
          </a:xfrm>
          <a:prstGeom prst="rect">
            <a:avLst/>
          </a:prstGeom>
          <a:noFill/>
        </p:spPr>
        <p:txBody>
          <a:bodyPr wrap="square" rtlCol="0">
            <a:spAutoFit/>
          </a:bodyPr>
          <a:lstStyle/>
          <a:p>
            <a:pPr algn="ctr"/>
            <a:r>
              <a:rPr lang="en-US" sz="3600" b="1" dirty="0" smtClean="0">
                <a:solidFill>
                  <a:srgbClr val="0000FF"/>
                </a:solidFill>
              </a:rPr>
              <a:t>Monomers of Proteins?</a:t>
            </a:r>
            <a:endParaRPr lang="en-US" sz="3600" b="1" dirty="0">
              <a:solidFill>
                <a:srgbClr val="0000FF"/>
              </a:solidFill>
            </a:endParaRPr>
          </a:p>
        </p:txBody>
      </p:sp>
      <p:grpSp>
        <p:nvGrpSpPr>
          <p:cNvPr id="5" name="Group 4"/>
          <p:cNvGrpSpPr/>
          <p:nvPr/>
        </p:nvGrpSpPr>
        <p:grpSpPr>
          <a:xfrm>
            <a:off x="180509" y="838200"/>
            <a:ext cx="8598773" cy="5669146"/>
            <a:chOff x="180509" y="838200"/>
            <a:chExt cx="8598773" cy="5669146"/>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838200"/>
              <a:ext cx="6132095" cy="20526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0509" y="1371600"/>
              <a:ext cx="1858201" cy="523220"/>
            </a:xfrm>
            <a:prstGeom prst="rect">
              <a:avLst/>
            </a:prstGeom>
            <a:noFill/>
          </p:spPr>
          <p:txBody>
            <a:bodyPr wrap="none" rtlCol="0">
              <a:spAutoFit/>
            </a:bodyPr>
            <a:lstStyle/>
            <a:p>
              <a:r>
                <a:rPr lang="en-US" sz="2800" b="1" dirty="0" smtClean="0"/>
                <a:t>Amino acid</a:t>
              </a:r>
              <a:endParaRPr lang="en-US" sz="2800" b="1" dirty="0"/>
            </a:p>
          </p:txBody>
        </p:sp>
        <p:sp>
          <p:nvSpPr>
            <p:cNvPr id="4" name="TextBox 3"/>
            <p:cNvSpPr txBox="1"/>
            <p:nvPr/>
          </p:nvSpPr>
          <p:spPr>
            <a:xfrm>
              <a:off x="473481" y="3645024"/>
              <a:ext cx="8305801" cy="2862322"/>
            </a:xfrm>
            <a:prstGeom prst="rect">
              <a:avLst/>
            </a:prstGeom>
            <a:noFill/>
          </p:spPr>
          <p:txBody>
            <a:bodyPr wrap="square" rtlCol="0">
              <a:spAutoFit/>
            </a:bodyPr>
            <a:lstStyle/>
            <a:p>
              <a:pPr marL="285750" indent="-285750">
                <a:lnSpc>
                  <a:spcPct val="150000"/>
                </a:lnSpc>
                <a:buFont typeface="Arial" pitchFamily="34" charset="0"/>
                <a:buChar char="•"/>
              </a:pPr>
              <a:r>
                <a:rPr lang="en-IN" sz="2000" dirty="0" smtClean="0">
                  <a:solidFill>
                    <a:srgbClr val="0000FF"/>
                  </a:solidFill>
                </a:rPr>
                <a:t>Proteins are </a:t>
              </a:r>
              <a:r>
                <a:rPr lang="en-IN" sz="2000" dirty="0">
                  <a:solidFill>
                    <a:srgbClr val="0000FF"/>
                  </a:solidFill>
                </a:rPr>
                <a:t>linear polymers of amino </a:t>
              </a:r>
              <a:r>
                <a:rPr lang="en-IN" sz="2000" dirty="0" smtClean="0">
                  <a:solidFill>
                    <a:srgbClr val="0000FF"/>
                  </a:solidFill>
                </a:rPr>
                <a:t>acid residues </a:t>
              </a:r>
              <a:r>
                <a:rPr lang="en-IN" sz="2000" dirty="0">
                  <a:solidFill>
                    <a:srgbClr val="0000FF"/>
                  </a:solidFill>
                </a:rPr>
                <a:t>that are joined together by a specific type of </a:t>
              </a:r>
              <a:r>
                <a:rPr lang="en-IN" sz="2000" b="1" dirty="0">
                  <a:solidFill>
                    <a:srgbClr val="0000FF"/>
                  </a:solidFill>
                </a:rPr>
                <a:t>covalent bond. </a:t>
              </a:r>
              <a:endParaRPr lang="en-IN" sz="2000" b="1" dirty="0" smtClean="0">
                <a:solidFill>
                  <a:srgbClr val="0000FF"/>
                </a:solidFill>
              </a:endParaRPr>
            </a:p>
            <a:p>
              <a:pPr marL="285750" indent="-285750">
                <a:lnSpc>
                  <a:spcPct val="150000"/>
                </a:lnSpc>
                <a:buFont typeface="Arial" pitchFamily="34" charset="0"/>
                <a:buChar char="•"/>
              </a:pPr>
              <a:r>
                <a:rPr lang="en-IN" sz="2000" dirty="0" smtClean="0">
                  <a:solidFill>
                    <a:srgbClr val="0000FF"/>
                  </a:solidFill>
                </a:rPr>
                <a:t>There </a:t>
              </a:r>
              <a:r>
                <a:rPr lang="en-IN" sz="2000" dirty="0">
                  <a:solidFill>
                    <a:srgbClr val="0000FF"/>
                  </a:solidFill>
                </a:rPr>
                <a:t>are </a:t>
              </a:r>
              <a:r>
                <a:rPr lang="en-IN" sz="2000" b="1" dirty="0" smtClean="0">
                  <a:solidFill>
                    <a:srgbClr val="0000FF"/>
                  </a:solidFill>
                </a:rPr>
                <a:t>twenty different </a:t>
              </a:r>
              <a:r>
                <a:rPr lang="en-IN" sz="2000" b="1" dirty="0">
                  <a:solidFill>
                    <a:srgbClr val="0000FF"/>
                  </a:solidFill>
                </a:rPr>
                <a:t>amino acids </a:t>
              </a:r>
              <a:r>
                <a:rPr lang="en-IN" sz="2000" dirty="0">
                  <a:solidFill>
                    <a:srgbClr val="0000FF"/>
                  </a:solidFill>
                </a:rPr>
                <a:t>that are commonly found in proteins and all of them are </a:t>
              </a:r>
              <a:r>
                <a:rPr lang="en-IN" sz="2000" b="1" dirty="0">
                  <a:solidFill>
                    <a:srgbClr val="0000FF"/>
                  </a:solidFill>
                </a:rPr>
                <a:t>α-amino acids</a:t>
              </a:r>
              <a:r>
                <a:rPr lang="en-IN" sz="2000" dirty="0">
                  <a:solidFill>
                    <a:srgbClr val="0000FF"/>
                  </a:solidFill>
                </a:rPr>
                <a:t>.</a:t>
              </a:r>
              <a:endParaRPr lang="en-US" sz="2000" b="1" dirty="0" smtClean="0">
                <a:solidFill>
                  <a:srgbClr val="0000FF"/>
                </a:solidFill>
              </a:endParaRPr>
            </a:p>
            <a:p>
              <a:pPr marL="285750" indent="-285750">
                <a:lnSpc>
                  <a:spcPct val="150000"/>
                </a:lnSpc>
                <a:buFont typeface="Arial" pitchFamily="34" charset="0"/>
                <a:buChar char="•"/>
              </a:pPr>
              <a:r>
                <a:rPr lang="en-US" sz="2000" dirty="0" smtClean="0">
                  <a:solidFill>
                    <a:srgbClr val="0000FF"/>
                  </a:solidFill>
                </a:rPr>
                <a:t>Cells </a:t>
              </a:r>
              <a:r>
                <a:rPr lang="en-US" sz="2000" dirty="0">
                  <a:solidFill>
                    <a:srgbClr val="0000FF"/>
                  </a:solidFill>
                </a:rPr>
                <a:t>can make thousands of different kinds </a:t>
              </a:r>
              <a:r>
                <a:rPr lang="en-US" sz="2000" dirty="0" smtClean="0">
                  <a:solidFill>
                    <a:srgbClr val="0000FF"/>
                  </a:solidFill>
                </a:rPr>
                <a:t>of proteins </a:t>
              </a:r>
              <a:r>
                <a:rPr lang="en-US" sz="2000" b="1" dirty="0">
                  <a:solidFill>
                    <a:srgbClr val="0000FF"/>
                  </a:solidFill>
                </a:rPr>
                <a:t>from only </a:t>
              </a:r>
              <a:r>
                <a:rPr lang="en-US" sz="2000" b="1" dirty="0" smtClean="0">
                  <a:solidFill>
                    <a:srgbClr val="0000FF"/>
                  </a:solidFill>
                </a:rPr>
                <a:t>20 </a:t>
              </a:r>
              <a:r>
                <a:rPr lang="en-US" sz="2000" b="1" dirty="0">
                  <a:solidFill>
                    <a:srgbClr val="0000FF"/>
                  </a:solidFill>
                </a:rPr>
                <a:t>kinds </a:t>
              </a:r>
              <a:r>
                <a:rPr lang="en-US" sz="2000" dirty="0">
                  <a:solidFill>
                    <a:srgbClr val="0000FF"/>
                  </a:solidFill>
                </a:rPr>
                <a:t>of amino </a:t>
              </a:r>
              <a:r>
                <a:rPr lang="en-US" sz="2000" dirty="0" smtClean="0">
                  <a:solidFill>
                    <a:srgbClr val="0000FF"/>
                  </a:solidFill>
                </a:rPr>
                <a:t>acids. </a:t>
              </a:r>
              <a:endParaRPr lang="en-US" sz="2000" dirty="0">
                <a:solidFill>
                  <a:srgbClr val="0000FF"/>
                </a:solidFill>
              </a:endParaRPr>
            </a:p>
          </p:txBody>
        </p:sp>
      </p:grpSp>
    </p:spTree>
    <p:extLst>
      <p:ext uri="{BB962C8B-B14F-4D97-AF65-F5344CB8AC3E}">
        <p14:creationId xmlns:p14="http://schemas.microsoft.com/office/powerpoint/2010/main" val="15094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218" y="1187372"/>
            <a:ext cx="8191261" cy="1477328"/>
          </a:xfrm>
          <a:prstGeom prst="rect">
            <a:avLst/>
          </a:prstGeom>
        </p:spPr>
        <p:txBody>
          <a:bodyPr wrap="square">
            <a:spAutoFit/>
          </a:bodyPr>
          <a:lstStyle/>
          <a:p>
            <a:pPr marL="285750" indent="-285750">
              <a:buFont typeface="Arial" pitchFamily="34" charset="0"/>
              <a:buChar char="•"/>
            </a:pPr>
            <a:r>
              <a:rPr lang="en-IN" dirty="0">
                <a:solidFill>
                  <a:srgbClr val="0000FF"/>
                </a:solidFill>
              </a:rPr>
              <a:t>Amino acids in solution at </a:t>
            </a:r>
            <a:r>
              <a:rPr lang="en-IN" b="1" dirty="0">
                <a:solidFill>
                  <a:srgbClr val="0000FF"/>
                </a:solidFill>
              </a:rPr>
              <a:t>neutral pH </a:t>
            </a:r>
            <a:r>
              <a:rPr lang="en-IN" dirty="0">
                <a:solidFill>
                  <a:srgbClr val="0000FF"/>
                </a:solidFill>
              </a:rPr>
              <a:t>exist mostly as </a:t>
            </a:r>
            <a:r>
              <a:rPr lang="en-IN" b="1" dirty="0">
                <a:solidFill>
                  <a:srgbClr val="0000FF"/>
                </a:solidFill>
              </a:rPr>
              <a:t>dipolar ions (also called zwitterions</a:t>
            </a:r>
            <a:r>
              <a:rPr lang="en-IN" b="1" dirty="0" smtClean="0">
                <a:solidFill>
                  <a:srgbClr val="0000FF"/>
                </a:solidFill>
              </a:rPr>
              <a:t>).</a:t>
            </a:r>
          </a:p>
          <a:p>
            <a:pPr marL="285750" indent="-285750">
              <a:buFont typeface="Arial" pitchFamily="34" charset="0"/>
              <a:buChar char="•"/>
            </a:pPr>
            <a:endParaRPr lang="en-IN" dirty="0">
              <a:solidFill>
                <a:srgbClr val="0000FF"/>
              </a:solidFill>
            </a:endParaRPr>
          </a:p>
          <a:p>
            <a:pPr marL="285750" indent="-285750">
              <a:buFont typeface="Arial" pitchFamily="34" charset="0"/>
              <a:buChar char="•"/>
            </a:pPr>
            <a:r>
              <a:rPr lang="en-IN" dirty="0" smtClean="0">
                <a:solidFill>
                  <a:srgbClr val="0000FF"/>
                </a:solidFill>
              </a:rPr>
              <a:t> In the </a:t>
            </a:r>
            <a:r>
              <a:rPr lang="en-IN" dirty="0">
                <a:solidFill>
                  <a:srgbClr val="0000FF"/>
                </a:solidFill>
              </a:rPr>
              <a:t>dipolar form, the amino group is protonated (-NH3+) and the carboxyl group </a:t>
            </a:r>
            <a:r>
              <a:rPr lang="en-IN" dirty="0" smtClean="0">
                <a:solidFill>
                  <a:srgbClr val="0000FF"/>
                </a:solidFill>
              </a:rPr>
              <a:t>is deprotonated </a:t>
            </a:r>
            <a:r>
              <a:rPr lang="en-IN" dirty="0">
                <a:solidFill>
                  <a:srgbClr val="0000FF"/>
                </a:solidFill>
              </a:rPr>
              <a:t>(-COO-).</a:t>
            </a:r>
          </a:p>
        </p:txBody>
      </p:sp>
      <p:sp>
        <p:nvSpPr>
          <p:cNvPr id="3" name="Rectangle 2"/>
          <p:cNvSpPr/>
          <p:nvPr/>
        </p:nvSpPr>
        <p:spPr>
          <a:xfrm>
            <a:off x="1115616" y="514036"/>
            <a:ext cx="1871603" cy="523220"/>
          </a:xfrm>
          <a:prstGeom prst="rect">
            <a:avLst/>
          </a:prstGeom>
        </p:spPr>
        <p:txBody>
          <a:bodyPr wrap="none">
            <a:spAutoFit/>
          </a:bodyPr>
          <a:lstStyle/>
          <a:p>
            <a:r>
              <a:rPr lang="en-IN" sz="2800" b="1" dirty="0" smtClean="0">
                <a:solidFill>
                  <a:srgbClr val="FF0000"/>
                </a:solidFill>
              </a:rPr>
              <a:t>Zwitterions</a:t>
            </a:r>
            <a:endParaRPr lang="en-IN" sz="2800" b="1" dirty="0">
              <a:solidFill>
                <a:srgbClr val="FF0000"/>
              </a:solidFill>
            </a:endParaRPr>
          </a:p>
        </p:txBody>
      </p:sp>
      <p:pic>
        <p:nvPicPr>
          <p:cNvPr id="11266" name="Picture 2" descr="Image result for zwitter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577" y="2996952"/>
            <a:ext cx="6970542" cy="26642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1218" y="5845914"/>
            <a:ext cx="7831221" cy="707886"/>
          </a:xfrm>
          <a:prstGeom prst="rect">
            <a:avLst/>
          </a:prstGeom>
          <a:solidFill>
            <a:srgbClr val="FFFF00"/>
          </a:solidFill>
        </p:spPr>
        <p:txBody>
          <a:bodyPr wrap="square">
            <a:spAutoFit/>
          </a:bodyPr>
          <a:lstStyle/>
          <a:p>
            <a:r>
              <a:rPr lang="en-IN" sz="2000" dirty="0">
                <a:solidFill>
                  <a:srgbClr val="C00000"/>
                </a:solidFill>
                <a:latin typeface="Comic Sans MS" pitchFamily="66" charset="0"/>
              </a:rPr>
              <a:t>A zwitterion can </a:t>
            </a:r>
            <a:r>
              <a:rPr lang="en-IN" sz="2000" dirty="0" smtClean="0">
                <a:solidFill>
                  <a:srgbClr val="C00000"/>
                </a:solidFill>
                <a:latin typeface="Comic Sans MS" pitchFamily="66" charset="0"/>
              </a:rPr>
              <a:t>act as </a:t>
            </a:r>
            <a:r>
              <a:rPr lang="en-IN" sz="2000" dirty="0">
                <a:solidFill>
                  <a:srgbClr val="C00000"/>
                </a:solidFill>
                <a:latin typeface="Comic Sans MS" pitchFamily="66" charset="0"/>
              </a:rPr>
              <a:t>either an acid (proton donor</a:t>
            </a:r>
            <a:r>
              <a:rPr lang="en-IN" sz="2000" dirty="0" smtClean="0">
                <a:solidFill>
                  <a:srgbClr val="C00000"/>
                </a:solidFill>
                <a:latin typeface="Comic Sans MS" pitchFamily="66" charset="0"/>
              </a:rPr>
              <a:t>) </a:t>
            </a:r>
            <a:r>
              <a:rPr lang="en-IN" sz="2000" dirty="0">
                <a:solidFill>
                  <a:srgbClr val="C00000"/>
                </a:solidFill>
                <a:latin typeface="Comic Sans MS" pitchFamily="66" charset="0"/>
              </a:rPr>
              <a:t>or a base (proton acceptor</a:t>
            </a:r>
            <a:r>
              <a:rPr lang="en-IN" sz="2000" dirty="0" smtClean="0">
                <a:solidFill>
                  <a:srgbClr val="C00000"/>
                </a:solidFill>
                <a:latin typeface="Comic Sans MS" pitchFamily="66" charset="0"/>
              </a:rPr>
              <a:t>). </a:t>
            </a:r>
            <a:endParaRPr lang="en-IN" sz="2000" dirty="0">
              <a:solidFill>
                <a:srgbClr val="C00000"/>
              </a:solidFill>
              <a:latin typeface="Comic Sans MS" pitchFamily="66" charset="0"/>
            </a:endParaRPr>
          </a:p>
        </p:txBody>
      </p:sp>
    </p:spTree>
    <p:extLst>
      <p:ext uri="{BB962C8B-B14F-4D97-AF65-F5344CB8AC3E}">
        <p14:creationId xmlns:p14="http://schemas.microsoft.com/office/powerpoint/2010/main" val="311759583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9872" y="31709"/>
            <a:ext cx="1739579" cy="461665"/>
          </a:xfrm>
          <a:prstGeom prst="rect">
            <a:avLst/>
          </a:prstGeom>
        </p:spPr>
        <p:txBody>
          <a:bodyPr wrap="none">
            <a:spAutoFit/>
          </a:bodyPr>
          <a:lstStyle/>
          <a:p>
            <a:r>
              <a:rPr lang="en-IN" sz="2400" b="1" dirty="0" smtClean="0">
                <a:solidFill>
                  <a:srgbClr val="FF0000"/>
                </a:solidFill>
              </a:rPr>
              <a:t>Amino acids</a:t>
            </a:r>
            <a:endParaRPr lang="en-IN" sz="2400" b="1" dirty="0">
              <a:solidFill>
                <a:srgbClr val="FF0000"/>
              </a:solidFill>
            </a:endParaRPr>
          </a:p>
        </p:txBody>
      </p:sp>
      <p:pic>
        <p:nvPicPr>
          <p:cNvPr id="133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6283" t="17019" r="22574" b="6250"/>
          <a:stretch/>
        </p:blipFill>
        <p:spPr bwMode="auto">
          <a:xfrm>
            <a:off x="323528" y="448398"/>
            <a:ext cx="7598578" cy="640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270282" y="6431850"/>
            <a:ext cx="1699504" cy="307777"/>
          </a:xfrm>
          <a:prstGeom prst="rect">
            <a:avLst/>
          </a:prstGeom>
          <a:noFill/>
        </p:spPr>
        <p:txBody>
          <a:bodyPr wrap="none" rtlCol="0">
            <a:spAutoFit/>
          </a:bodyPr>
          <a:lstStyle/>
          <a:p>
            <a:r>
              <a:rPr lang="en-US" sz="1400" i="1" dirty="0" smtClean="0">
                <a:solidFill>
                  <a:srgbClr val="C00000"/>
                </a:solidFill>
                <a:latin typeface="Comic Sans MS" pitchFamily="66" charset="0"/>
              </a:rPr>
              <a:t>Source: </a:t>
            </a:r>
            <a:r>
              <a:rPr lang="en-US" sz="1400" i="1" dirty="0" err="1" smtClean="0">
                <a:solidFill>
                  <a:srgbClr val="C00000"/>
                </a:solidFill>
                <a:latin typeface="Comic Sans MS" pitchFamily="66" charset="0"/>
              </a:rPr>
              <a:t>Lehninger</a:t>
            </a:r>
            <a:endParaRPr lang="en-IN" sz="1400" i="1" dirty="0">
              <a:solidFill>
                <a:srgbClr val="C00000"/>
              </a:solidFill>
              <a:latin typeface="Comic Sans MS" pitchFamily="66" charset="0"/>
            </a:endParaRPr>
          </a:p>
        </p:txBody>
      </p:sp>
    </p:spTree>
    <p:extLst>
      <p:ext uri="{BB962C8B-B14F-4D97-AF65-F5344CB8AC3E}">
        <p14:creationId xmlns:p14="http://schemas.microsoft.com/office/powerpoint/2010/main" val="35104132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528" y="-99392"/>
            <a:ext cx="9134475" cy="584775"/>
          </a:xfrm>
          <a:prstGeom prst="rect">
            <a:avLst/>
          </a:prstGeom>
          <a:noFill/>
        </p:spPr>
        <p:txBody>
          <a:bodyPr wrap="square" rtlCol="0">
            <a:spAutoFit/>
          </a:bodyPr>
          <a:lstStyle/>
          <a:p>
            <a:pPr algn="ctr"/>
            <a:r>
              <a:rPr lang="en-US" sz="3200" b="1" dirty="0" smtClean="0">
                <a:solidFill>
                  <a:srgbClr val="0000FF"/>
                </a:solidFill>
              </a:rPr>
              <a:t>Peptide Bond</a:t>
            </a:r>
            <a:endParaRPr lang="en-US" sz="3200" b="1" dirty="0">
              <a:solidFill>
                <a:srgbClr val="0000FF"/>
              </a:solidFill>
            </a:endParaRPr>
          </a:p>
        </p:txBody>
      </p:sp>
      <p:grpSp>
        <p:nvGrpSpPr>
          <p:cNvPr id="6" name="Group 5"/>
          <p:cNvGrpSpPr/>
          <p:nvPr/>
        </p:nvGrpSpPr>
        <p:grpSpPr>
          <a:xfrm>
            <a:off x="798095" y="4039494"/>
            <a:ext cx="7556617" cy="2773882"/>
            <a:chOff x="798095" y="3175398"/>
            <a:chExt cx="7556617" cy="2773882"/>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95" y="3175398"/>
              <a:ext cx="7467600" cy="2773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flipV="1">
              <a:off x="6858000" y="3810000"/>
              <a:ext cx="381000" cy="1371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890657" y="5105400"/>
              <a:ext cx="1464055" cy="369332"/>
            </a:xfrm>
            <a:prstGeom prst="rect">
              <a:avLst/>
            </a:prstGeom>
            <a:noFill/>
          </p:spPr>
          <p:txBody>
            <a:bodyPr wrap="none" rtlCol="0">
              <a:spAutoFit/>
            </a:bodyPr>
            <a:lstStyle/>
            <a:p>
              <a:r>
                <a:rPr lang="en-US" b="1" dirty="0" smtClean="0"/>
                <a:t>Peptide bond</a:t>
              </a:r>
              <a:endParaRPr lang="en-US" b="1" dirty="0"/>
            </a:p>
          </p:txBody>
        </p:sp>
      </p:grpSp>
      <p:sp>
        <p:nvSpPr>
          <p:cNvPr id="7" name="Rectangle 6"/>
          <p:cNvSpPr/>
          <p:nvPr/>
        </p:nvSpPr>
        <p:spPr>
          <a:xfrm>
            <a:off x="107504" y="548680"/>
            <a:ext cx="8964489" cy="923330"/>
          </a:xfrm>
          <a:prstGeom prst="rect">
            <a:avLst/>
          </a:prstGeom>
        </p:spPr>
        <p:txBody>
          <a:bodyPr wrap="square">
            <a:spAutoFit/>
          </a:bodyPr>
          <a:lstStyle/>
          <a:p>
            <a:pPr marL="285750" indent="-285750">
              <a:buFont typeface="Arial" pitchFamily="34" charset="0"/>
              <a:buChar char="•"/>
            </a:pPr>
            <a:r>
              <a:rPr lang="en-IN" dirty="0">
                <a:solidFill>
                  <a:srgbClr val="C00000"/>
                </a:solidFill>
              </a:rPr>
              <a:t>Amino acids can form bonds with each other by linking the α-carboxyl group of one </a:t>
            </a:r>
            <a:r>
              <a:rPr lang="en-IN" dirty="0" smtClean="0">
                <a:solidFill>
                  <a:srgbClr val="C00000"/>
                </a:solidFill>
              </a:rPr>
              <a:t>amino acid </a:t>
            </a:r>
            <a:r>
              <a:rPr lang="en-IN" dirty="0">
                <a:solidFill>
                  <a:srgbClr val="C00000"/>
                </a:solidFill>
              </a:rPr>
              <a:t>to the α-amino group of another amino acid with a </a:t>
            </a:r>
            <a:r>
              <a:rPr lang="en-IN" b="1" dirty="0">
                <a:solidFill>
                  <a:srgbClr val="C00000"/>
                </a:solidFill>
              </a:rPr>
              <a:t>peptide </a:t>
            </a:r>
            <a:r>
              <a:rPr lang="en-IN" b="1" dirty="0" smtClean="0">
                <a:solidFill>
                  <a:srgbClr val="C00000"/>
                </a:solidFill>
              </a:rPr>
              <a:t>bond</a:t>
            </a:r>
            <a:r>
              <a:rPr lang="en-IN" dirty="0" smtClean="0">
                <a:solidFill>
                  <a:srgbClr val="C00000"/>
                </a:solidFill>
              </a:rPr>
              <a:t>.</a:t>
            </a:r>
          </a:p>
          <a:p>
            <a:pPr marL="285750" indent="-285750">
              <a:buFont typeface="Arial" pitchFamily="34" charset="0"/>
              <a:buChar char="•"/>
            </a:pPr>
            <a:r>
              <a:rPr lang="en-IN" dirty="0" smtClean="0">
                <a:solidFill>
                  <a:srgbClr val="C00000"/>
                </a:solidFill>
              </a:rPr>
              <a:t>This is </a:t>
            </a:r>
            <a:r>
              <a:rPr lang="en-IN" dirty="0">
                <a:solidFill>
                  <a:srgbClr val="C00000"/>
                </a:solidFill>
              </a:rPr>
              <a:t>accompanied by the loss of a water molecule. </a:t>
            </a:r>
            <a:endParaRPr lang="en-IN" dirty="0" smtClean="0">
              <a:solidFill>
                <a:srgbClr val="C00000"/>
              </a:solidFill>
            </a:endParaRPr>
          </a:p>
        </p:txBody>
      </p:sp>
      <p:sp>
        <p:nvSpPr>
          <p:cNvPr id="8" name="Rectangle 7"/>
          <p:cNvSpPr/>
          <p:nvPr/>
        </p:nvSpPr>
        <p:spPr>
          <a:xfrm>
            <a:off x="9525" y="2996952"/>
            <a:ext cx="9134475" cy="923330"/>
          </a:xfrm>
          <a:prstGeom prst="rect">
            <a:avLst/>
          </a:prstGeom>
        </p:spPr>
        <p:txBody>
          <a:bodyPr wrap="square">
            <a:spAutoFit/>
          </a:bodyPr>
          <a:lstStyle/>
          <a:p>
            <a:pPr marL="285750" indent="-285750">
              <a:buFont typeface="Arial" pitchFamily="34" charset="0"/>
              <a:buChar char="•"/>
            </a:pPr>
            <a:r>
              <a:rPr lang="en-IN" dirty="0">
                <a:solidFill>
                  <a:srgbClr val="0000FF"/>
                </a:solidFill>
              </a:rPr>
              <a:t>A number of amino acids are joined together by the peptide bonds to form a polypeptide </a:t>
            </a:r>
            <a:r>
              <a:rPr lang="en-IN" dirty="0" smtClean="0">
                <a:solidFill>
                  <a:srgbClr val="0000FF"/>
                </a:solidFill>
              </a:rPr>
              <a:t>chain.</a:t>
            </a:r>
          </a:p>
          <a:p>
            <a:pPr marL="285750" indent="-285750">
              <a:buFont typeface="Arial" pitchFamily="34" charset="0"/>
              <a:buChar char="•"/>
            </a:pPr>
            <a:r>
              <a:rPr lang="en-IN" dirty="0" smtClean="0">
                <a:solidFill>
                  <a:srgbClr val="0000FF"/>
                </a:solidFill>
              </a:rPr>
              <a:t>Each </a:t>
            </a:r>
            <a:r>
              <a:rPr lang="en-IN" dirty="0">
                <a:solidFill>
                  <a:srgbClr val="0000FF"/>
                </a:solidFill>
              </a:rPr>
              <a:t>amino acid unit in a polypeptide is called a </a:t>
            </a:r>
            <a:r>
              <a:rPr lang="en-IN" b="1" dirty="0" smtClean="0">
                <a:solidFill>
                  <a:srgbClr val="0000FF"/>
                </a:solidFill>
              </a:rPr>
              <a:t>residue</a:t>
            </a:r>
            <a:r>
              <a:rPr lang="en-IN" dirty="0" smtClean="0">
                <a:solidFill>
                  <a:srgbClr val="0000FF"/>
                </a:solidFill>
              </a:rPr>
              <a:t>.</a:t>
            </a:r>
            <a:endParaRPr lang="en-IN" dirty="0">
              <a:solidFill>
                <a:srgbClr val="0000FF"/>
              </a:solidFill>
            </a:endParaRP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669415" y="1472010"/>
            <a:ext cx="5710897" cy="1524942"/>
          </a:xfrm>
          <a:prstGeom prst="rect">
            <a:avLst/>
          </a:prstGeom>
          <a:noFill/>
          <a:ln>
            <a:noFill/>
          </a:ln>
        </p:spPr>
      </p:pic>
    </p:spTree>
    <p:extLst>
      <p:ext uri="{BB962C8B-B14F-4D97-AF65-F5344CB8AC3E}">
        <p14:creationId xmlns:p14="http://schemas.microsoft.com/office/powerpoint/2010/main" val="9073909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87" y="0"/>
            <a:ext cx="9134475" cy="523220"/>
          </a:xfrm>
          <a:prstGeom prst="rect">
            <a:avLst/>
          </a:prstGeom>
          <a:noFill/>
        </p:spPr>
        <p:txBody>
          <a:bodyPr wrap="square" rtlCol="0">
            <a:spAutoFit/>
          </a:bodyPr>
          <a:lstStyle/>
          <a:p>
            <a:pPr algn="ctr"/>
            <a:r>
              <a:rPr lang="en-US" sz="2800" b="1" dirty="0">
                <a:solidFill>
                  <a:srgbClr val="0000FF"/>
                </a:solidFill>
              </a:rPr>
              <a:t>Proteins are made up of L-aa</a:t>
            </a:r>
            <a:endParaRPr lang="en-US" sz="2000" b="1" i="1" dirty="0">
              <a:solidFill>
                <a:srgbClr val="0000FF"/>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36" y="523220"/>
            <a:ext cx="8207112" cy="5329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3861048"/>
            <a:ext cx="4147548" cy="1800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115616" y="6165304"/>
            <a:ext cx="7344816" cy="646331"/>
          </a:xfrm>
          <a:prstGeom prst="rect">
            <a:avLst/>
          </a:prstGeom>
          <a:solidFill>
            <a:srgbClr val="FFFF00"/>
          </a:solidFill>
        </p:spPr>
        <p:txBody>
          <a:bodyPr wrap="square">
            <a:spAutoFit/>
          </a:bodyPr>
          <a:lstStyle/>
          <a:p>
            <a:r>
              <a:rPr lang="en-IN" dirty="0">
                <a:solidFill>
                  <a:srgbClr val="0000FF"/>
                </a:solidFill>
                <a:latin typeface="Comic Sans MS" pitchFamily="66" charset="0"/>
              </a:rPr>
              <a:t>L-Amino acids are those with the -amino </a:t>
            </a:r>
            <a:r>
              <a:rPr lang="en-IN" dirty="0" smtClean="0">
                <a:solidFill>
                  <a:srgbClr val="0000FF"/>
                </a:solidFill>
                <a:latin typeface="Comic Sans MS" pitchFamily="66" charset="0"/>
              </a:rPr>
              <a:t>group on </a:t>
            </a:r>
            <a:r>
              <a:rPr lang="en-IN" dirty="0">
                <a:solidFill>
                  <a:srgbClr val="0000FF"/>
                </a:solidFill>
                <a:latin typeface="Comic Sans MS" pitchFamily="66" charset="0"/>
              </a:rPr>
              <a:t>the left, and D-amino acids have the -amino group on the right.</a:t>
            </a:r>
          </a:p>
        </p:txBody>
      </p:sp>
    </p:spTree>
    <p:extLst>
      <p:ext uri="{BB962C8B-B14F-4D97-AF65-F5344CB8AC3E}">
        <p14:creationId xmlns:p14="http://schemas.microsoft.com/office/powerpoint/2010/main" val="7018362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chools.nashua.edu/myclass/marshalll/anatomy/Pictures/molecule%20images/carbohydrates/sucrose.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rPr>
              <a:t>Macromolecules and their building blocks</a:t>
            </a:r>
            <a:endParaRPr lang="en-US" sz="3200" b="1" dirty="0">
              <a:solidFill>
                <a:srgbClr val="0000FF"/>
              </a:solidFill>
            </a:endParaRPr>
          </a:p>
        </p:txBody>
      </p:sp>
      <p:grpSp>
        <p:nvGrpSpPr>
          <p:cNvPr id="13" name="Group 12"/>
          <p:cNvGrpSpPr/>
          <p:nvPr/>
        </p:nvGrpSpPr>
        <p:grpSpPr>
          <a:xfrm>
            <a:off x="460375" y="1551263"/>
            <a:ext cx="8216081" cy="4470025"/>
            <a:chOff x="2627784" y="4581128"/>
            <a:chExt cx="4849196" cy="2173532"/>
          </a:xfrm>
        </p:grpSpPr>
        <p:graphicFrame>
          <p:nvGraphicFramePr>
            <p:cNvPr id="5" name="Diagram 4"/>
            <p:cNvGraphicFramePr/>
            <p:nvPr>
              <p:extLst>
                <p:ext uri="{D42A27DB-BD31-4B8C-83A1-F6EECF244321}">
                  <p14:modId xmlns:p14="http://schemas.microsoft.com/office/powerpoint/2010/main" val="3567037695"/>
                </p:ext>
              </p:extLst>
            </p:nvPr>
          </p:nvGraphicFramePr>
          <p:xfrm>
            <a:off x="2627784" y="4581128"/>
            <a:ext cx="4849196" cy="1687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le 6"/>
            <p:cNvSpPr/>
            <p:nvPr/>
          </p:nvSpPr>
          <p:spPr>
            <a:xfrm>
              <a:off x="2657440" y="6263863"/>
              <a:ext cx="1692608" cy="4907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2400" kern="1200" dirty="0" smtClean="0"/>
                <a:t>Nucleic Acids</a:t>
              </a:r>
              <a:endParaRPr lang="en-IN" sz="2400" kern="1200" dirty="0"/>
            </a:p>
          </p:txBody>
        </p:sp>
      </p:grpSp>
      <p:sp>
        <p:nvSpPr>
          <p:cNvPr id="14" name="Right Arrow 13"/>
          <p:cNvSpPr/>
          <p:nvPr/>
        </p:nvSpPr>
        <p:spPr>
          <a:xfrm>
            <a:off x="3261108" y="1815328"/>
            <a:ext cx="504056" cy="3600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3246360" y="2666408"/>
            <a:ext cx="504056" cy="3600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ight Arrow 15"/>
          <p:cNvSpPr/>
          <p:nvPr/>
        </p:nvSpPr>
        <p:spPr>
          <a:xfrm>
            <a:off x="3246360" y="3545252"/>
            <a:ext cx="504056" cy="3600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Arrow 16"/>
          <p:cNvSpPr/>
          <p:nvPr/>
        </p:nvSpPr>
        <p:spPr>
          <a:xfrm>
            <a:off x="3248092" y="4407616"/>
            <a:ext cx="504056" cy="3600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203018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00561"/>
            <a:ext cx="9144000" cy="584775"/>
          </a:xfrm>
          <a:prstGeom prst="rect">
            <a:avLst/>
          </a:prstGeom>
          <a:noFill/>
        </p:spPr>
        <p:txBody>
          <a:bodyPr wrap="square" rtlCol="0">
            <a:spAutoFit/>
          </a:bodyPr>
          <a:lstStyle/>
          <a:p>
            <a:pPr algn="ctr"/>
            <a:r>
              <a:rPr lang="en-US" sz="3200" b="1" dirty="0" smtClean="0">
                <a:solidFill>
                  <a:srgbClr val="0000FF"/>
                </a:solidFill>
              </a:rPr>
              <a:t>Polar/ hydrophilic nature of peptide bond</a:t>
            </a:r>
            <a:endParaRPr lang="en-US" sz="3200" b="1" dirty="0">
              <a:solidFill>
                <a:srgbClr val="0000FF"/>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776" b="24786"/>
          <a:stretch/>
        </p:blipFill>
        <p:spPr bwMode="auto">
          <a:xfrm>
            <a:off x="611560" y="4356311"/>
            <a:ext cx="8114649" cy="2152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Figure 1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052736"/>
            <a:ext cx="6397625" cy="33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55369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figure 4-10a-c"/>
          <p:cNvPicPr>
            <a:picLocks noChangeAspect="1" noChangeArrowheads="1"/>
          </p:cNvPicPr>
          <p:nvPr/>
        </p:nvPicPr>
        <p:blipFill rotWithShape="1">
          <a:blip r:embed="rId2">
            <a:extLst>
              <a:ext uri="{28A0092B-C50C-407E-A947-70E740481C1C}">
                <a14:useLocalDpi xmlns:a14="http://schemas.microsoft.com/office/drawing/2010/main" val="0"/>
              </a:ext>
            </a:extLst>
          </a:blip>
          <a:srcRect l="42740"/>
          <a:stretch/>
        </p:blipFill>
        <p:spPr bwMode="auto">
          <a:xfrm>
            <a:off x="228600" y="1988840"/>
            <a:ext cx="3679353" cy="4191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figure 4-10d-f"/>
          <p:cNvPicPr>
            <a:picLocks noChangeAspect="1" noChangeArrowheads="1"/>
          </p:cNvPicPr>
          <p:nvPr/>
        </p:nvPicPr>
        <p:blipFill rotWithShape="1">
          <a:blip r:embed="rId3">
            <a:extLst>
              <a:ext uri="{28A0092B-C50C-407E-A947-70E740481C1C}">
                <a14:useLocalDpi xmlns:a14="http://schemas.microsoft.com/office/drawing/2010/main" val="0"/>
              </a:ext>
            </a:extLst>
          </a:blip>
          <a:srcRect l="42886" r="27999"/>
          <a:stretch/>
        </p:blipFill>
        <p:spPr bwMode="auto">
          <a:xfrm>
            <a:off x="5029200" y="2209800"/>
            <a:ext cx="1703689"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25" y="144959"/>
            <a:ext cx="9134475" cy="1077218"/>
          </a:xfrm>
          <a:prstGeom prst="rect">
            <a:avLst/>
          </a:prstGeom>
          <a:noFill/>
        </p:spPr>
        <p:txBody>
          <a:bodyPr wrap="square" rtlCol="0">
            <a:spAutoFit/>
          </a:bodyPr>
          <a:lstStyle/>
          <a:p>
            <a:pPr algn="ctr"/>
            <a:r>
              <a:rPr lang="en-US" sz="3200" b="1" dirty="0" smtClean="0">
                <a:solidFill>
                  <a:srgbClr val="0000FF"/>
                </a:solidFill>
              </a:rPr>
              <a:t>Regions of polypeptide chain can take a helical or sheet like structures</a:t>
            </a:r>
            <a:endParaRPr lang="en-US" sz="3200" b="1" dirty="0">
              <a:solidFill>
                <a:srgbClr val="0000FF"/>
              </a:solidFill>
            </a:endParaRPr>
          </a:p>
        </p:txBody>
      </p:sp>
      <p:pic>
        <p:nvPicPr>
          <p:cNvPr id="5" name="Picture 2" descr="Figure 4-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5346"/>
          <a:stretch/>
        </p:blipFill>
        <p:spPr bwMode="auto">
          <a:xfrm>
            <a:off x="6732889" y="3740715"/>
            <a:ext cx="2411111" cy="151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876800" y="2209800"/>
            <a:ext cx="533400" cy="506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572000" y="2057400"/>
            <a:ext cx="0" cy="48006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53763" y="1340768"/>
            <a:ext cx="8633062" cy="509737"/>
            <a:chOff x="253763" y="1312631"/>
            <a:chExt cx="8633062" cy="509737"/>
          </a:xfrm>
        </p:grpSpPr>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1312631"/>
              <a:ext cx="3629025" cy="50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763" y="1357397"/>
              <a:ext cx="3629025" cy="464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Connector 11"/>
            <p:cNvCxnSpPr>
              <a:stCxn id="11" idx="3"/>
            </p:cNvCxnSpPr>
            <p:nvPr/>
          </p:nvCxnSpPr>
          <p:spPr>
            <a:xfrm flipV="1">
              <a:off x="3882788" y="1589882"/>
              <a:ext cx="1375012" cy="1"/>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7772400" y="3276600"/>
            <a:ext cx="898387" cy="369332"/>
          </a:xfrm>
          <a:prstGeom prst="rect">
            <a:avLst/>
          </a:prstGeom>
          <a:noFill/>
        </p:spPr>
        <p:txBody>
          <a:bodyPr wrap="none" rtlCol="0">
            <a:spAutoFit/>
          </a:bodyPr>
          <a:lstStyle/>
          <a:p>
            <a:r>
              <a:rPr lang="el-GR" b="1" dirty="0" smtClean="0"/>
              <a:t>β</a:t>
            </a:r>
            <a:r>
              <a:rPr lang="en-US" b="1" dirty="0" smtClean="0"/>
              <a:t>-sheet</a:t>
            </a:r>
            <a:endParaRPr lang="en-US" b="1" dirty="0"/>
          </a:p>
        </p:txBody>
      </p:sp>
      <p:sp>
        <p:nvSpPr>
          <p:cNvPr id="9" name="Rectangle 8"/>
          <p:cNvSpPr/>
          <p:nvPr/>
        </p:nvSpPr>
        <p:spPr>
          <a:xfrm>
            <a:off x="179512" y="5820323"/>
            <a:ext cx="3965124" cy="369332"/>
          </a:xfrm>
          <a:prstGeom prst="rect">
            <a:avLst/>
          </a:prstGeom>
          <a:solidFill>
            <a:schemeClr val="bg1"/>
          </a:solidFill>
        </p:spPr>
        <p:txBody>
          <a:bodyPr wrap="none">
            <a:spAutoFit/>
          </a:bodyPr>
          <a:lstStyle/>
          <a:p>
            <a:r>
              <a:rPr lang="en-IN" dirty="0"/>
              <a:t>There are 3.6 residues/turn in an α-helix</a:t>
            </a:r>
          </a:p>
        </p:txBody>
      </p:sp>
    </p:spTree>
    <p:extLst>
      <p:ext uri="{BB962C8B-B14F-4D97-AF65-F5344CB8AC3E}">
        <p14:creationId xmlns:p14="http://schemas.microsoft.com/office/powerpoint/2010/main" val="35040921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Sougata\Alberts 5th edition\Art of MBoC5\JPEGs\Chapter 03\figure 3-07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17" y="1479913"/>
            <a:ext cx="8077200" cy="53367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525" y="144959"/>
            <a:ext cx="9134475" cy="1077218"/>
          </a:xfrm>
          <a:prstGeom prst="rect">
            <a:avLst/>
          </a:prstGeom>
          <a:noFill/>
        </p:spPr>
        <p:txBody>
          <a:bodyPr wrap="square" rtlCol="0">
            <a:spAutoFit/>
          </a:bodyPr>
          <a:lstStyle/>
          <a:p>
            <a:pPr algn="ctr"/>
            <a:r>
              <a:rPr lang="en-US" sz="3200" b="1" dirty="0" smtClean="0">
                <a:solidFill>
                  <a:srgbClr val="0000FF"/>
                </a:solidFill>
              </a:rPr>
              <a:t>H-bonds between atoms of peptide backbone plays important role in protein folding</a:t>
            </a:r>
            <a:endParaRPr lang="en-US" sz="3200" b="1" dirty="0">
              <a:solidFill>
                <a:srgbClr val="0000FF"/>
              </a:solidFill>
            </a:endParaRPr>
          </a:p>
        </p:txBody>
      </p:sp>
    </p:spTree>
    <p:extLst>
      <p:ext uri="{BB962C8B-B14F-4D97-AF65-F5344CB8AC3E}">
        <p14:creationId xmlns:p14="http://schemas.microsoft.com/office/powerpoint/2010/main" val="16373780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Sougata\Alberts 5th edition\Art of MBoC5\JPEGs\Chapter 03\figure 3-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97" y="1124744"/>
            <a:ext cx="7352211" cy="45376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rPr>
              <a:t>Four noncovalent interaction helps protein to fold</a:t>
            </a:r>
            <a:endParaRPr lang="en-US" sz="3200" b="1" dirty="0">
              <a:solidFill>
                <a:srgbClr val="0000FF"/>
              </a:solidFill>
            </a:endParaRPr>
          </a:p>
        </p:txBody>
      </p:sp>
      <p:sp>
        <p:nvSpPr>
          <p:cNvPr id="2" name="TextBox 1"/>
          <p:cNvSpPr txBox="1"/>
          <p:nvPr/>
        </p:nvSpPr>
        <p:spPr>
          <a:xfrm>
            <a:off x="5105400" y="4907340"/>
            <a:ext cx="3677995" cy="1569660"/>
          </a:xfrm>
          <a:prstGeom prst="rect">
            <a:avLst/>
          </a:prstGeom>
          <a:noFill/>
        </p:spPr>
        <p:txBody>
          <a:bodyPr wrap="none" rtlCol="0">
            <a:spAutoFit/>
          </a:bodyPr>
          <a:lstStyle/>
          <a:p>
            <a:pPr marL="342900" indent="-342900">
              <a:buAutoNum type="arabicPeriod"/>
            </a:pPr>
            <a:r>
              <a:rPr lang="en-US" sz="2400" b="1" dirty="0" smtClean="0">
                <a:solidFill>
                  <a:srgbClr val="FF0000"/>
                </a:solidFill>
              </a:rPr>
              <a:t>H-bond</a:t>
            </a:r>
          </a:p>
          <a:p>
            <a:pPr marL="342900" indent="-342900">
              <a:buFontTx/>
              <a:buAutoNum type="arabicPeriod"/>
            </a:pPr>
            <a:r>
              <a:rPr lang="en-US" sz="2400" b="1" dirty="0">
                <a:solidFill>
                  <a:srgbClr val="FF0000"/>
                </a:solidFill>
              </a:rPr>
              <a:t>Electrostatic interaction</a:t>
            </a:r>
          </a:p>
          <a:p>
            <a:pPr marL="342900" indent="-342900">
              <a:buAutoNum type="arabicPeriod"/>
            </a:pPr>
            <a:r>
              <a:rPr lang="en-US" sz="2400" b="1" dirty="0" smtClean="0">
                <a:solidFill>
                  <a:srgbClr val="FF0000"/>
                </a:solidFill>
              </a:rPr>
              <a:t>Van der Waals attraction</a:t>
            </a:r>
          </a:p>
          <a:p>
            <a:pPr marL="342900" indent="-342900">
              <a:buAutoNum type="arabicPeriod"/>
            </a:pPr>
            <a:r>
              <a:rPr lang="en-US" sz="2400" b="1" dirty="0" smtClean="0">
                <a:solidFill>
                  <a:srgbClr val="FF0000"/>
                </a:solidFill>
              </a:rPr>
              <a:t>Hydrophobic interaction</a:t>
            </a:r>
            <a:endParaRPr lang="en-US" sz="2400" b="1" dirty="0">
              <a:solidFill>
                <a:srgbClr val="FF0000"/>
              </a:solidFill>
            </a:endParaRPr>
          </a:p>
        </p:txBody>
      </p:sp>
    </p:spTree>
    <p:extLst>
      <p:ext uri="{BB962C8B-B14F-4D97-AF65-F5344CB8AC3E}">
        <p14:creationId xmlns:p14="http://schemas.microsoft.com/office/powerpoint/2010/main" val="2265695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rPr>
              <a:t>Hydrophobic interactions</a:t>
            </a:r>
            <a:endParaRPr lang="en-US" sz="3200" b="1" dirty="0">
              <a:solidFill>
                <a:srgbClr val="0000FF"/>
              </a:solidFill>
            </a:endParaRPr>
          </a:p>
        </p:txBody>
      </p:sp>
      <p:pic>
        <p:nvPicPr>
          <p:cNvPr id="2" name="Picture 2" descr="C:\Sougata\Alberts 5th edition\Art of MBoC5\JPEGs\Chapter 03\figure 3-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534400" cy="452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5693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Sougata\Alberts 5th edition\Art of MBoC5\JPEGs\Chapter 03\figure 3-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76920"/>
            <a:ext cx="8077200" cy="46380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0" y="5858470"/>
            <a:ext cx="8610600" cy="923330"/>
          </a:xfrm>
          <a:prstGeom prst="rect">
            <a:avLst/>
          </a:prstGeom>
        </p:spPr>
        <p:txBody>
          <a:bodyPr wrap="square">
            <a:spAutoFit/>
          </a:bodyPr>
          <a:lstStyle/>
          <a:p>
            <a:r>
              <a:rPr lang="en-US" dirty="0" smtClean="0">
                <a:solidFill>
                  <a:srgbClr val="0000FF"/>
                </a:solidFill>
              </a:rPr>
              <a:t>As energy </a:t>
            </a:r>
            <a:r>
              <a:rPr lang="en-US" dirty="0">
                <a:solidFill>
                  <a:srgbClr val="0000FF"/>
                </a:solidFill>
              </a:rPr>
              <a:t>required to break one </a:t>
            </a:r>
            <a:r>
              <a:rPr lang="en-US" dirty="0" smtClean="0">
                <a:solidFill>
                  <a:srgbClr val="0000FF"/>
                </a:solidFill>
              </a:rPr>
              <a:t>covalent bond is much larger than </a:t>
            </a:r>
            <a:r>
              <a:rPr lang="en-US" dirty="0">
                <a:solidFill>
                  <a:srgbClr val="0000FF"/>
                </a:solidFill>
              </a:rPr>
              <a:t>the </a:t>
            </a:r>
            <a:r>
              <a:rPr lang="en-US" dirty="0" smtClean="0">
                <a:solidFill>
                  <a:srgbClr val="0000FF"/>
                </a:solidFill>
              </a:rPr>
              <a:t>energy required </a:t>
            </a:r>
            <a:r>
              <a:rPr lang="en-US" dirty="0">
                <a:solidFill>
                  <a:srgbClr val="0000FF"/>
                </a:solidFill>
              </a:rPr>
              <a:t>to break even a whole set </a:t>
            </a:r>
            <a:r>
              <a:rPr lang="en-US" dirty="0" smtClean="0">
                <a:solidFill>
                  <a:srgbClr val="0000FF"/>
                </a:solidFill>
              </a:rPr>
              <a:t>of </a:t>
            </a:r>
            <a:r>
              <a:rPr lang="sv-SE" dirty="0" smtClean="0">
                <a:solidFill>
                  <a:srgbClr val="0000FF"/>
                </a:solidFill>
              </a:rPr>
              <a:t>non-covalent bonds, </a:t>
            </a:r>
            <a:r>
              <a:rPr lang="en-US" dirty="0" smtClean="0">
                <a:solidFill>
                  <a:srgbClr val="0000FF"/>
                </a:solidFill>
              </a:rPr>
              <a:t>a disulfide bond have a major </a:t>
            </a:r>
            <a:r>
              <a:rPr lang="pt-BR" dirty="0" smtClean="0">
                <a:solidFill>
                  <a:srgbClr val="0000FF"/>
                </a:solidFill>
              </a:rPr>
              <a:t>stabilizing effect on </a:t>
            </a:r>
            <a:r>
              <a:rPr lang="pt-BR" dirty="0">
                <a:solidFill>
                  <a:srgbClr val="0000FF"/>
                </a:solidFill>
              </a:rPr>
              <a:t>a </a:t>
            </a:r>
            <a:r>
              <a:rPr lang="pt-BR" dirty="0" smtClean="0">
                <a:solidFill>
                  <a:srgbClr val="0000FF"/>
                </a:solidFill>
              </a:rPr>
              <a:t>protein</a:t>
            </a:r>
            <a:r>
              <a:rPr lang="pt-BR" dirty="0">
                <a:solidFill>
                  <a:srgbClr val="0000FF"/>
                </a:solidFill>
              </a:rPr>
              <a:t>.</a:t>
            </a:r>
            <a:endParaRPr lang="en-US" dirty="0">
              <a:solidFill>
                <a:srgbClr val="0000FF"/>
              </a:solidFill>
            </a:endParaRPr>
          </a:p>
        </p:txBody>
      </p:sp>
      <p:sp>
        <p:nvSpPr>
          <p:cNvPr id="4" name="TextBox 3"/>
          <p:cNvSpPr txBox="1"/>
          <p:nvPr/>
        </p:nvSpPr>
        <p:spPr>
          <a:xfrm>
            <a:off x="9525" y="144959"/>
            <a:ext cx="9134475" cy="523220"/>
          </a:xfrm>
          <a:prstGeom prst="rect">
            <a:avLst/>
          </a:prstGeom>
          <a:noFill/>
        </p:spPr>
        <p:txBody>
          <a:bodyPr wrap="square" rtlCol="0">
            <a:spAutoFit/>
          </a:bodyPr>
          <a:lstStyle/>
          <a:p>
            <a:pPr algn="ctr"/>
            <a:r>
              <a:rPr lang="en-US" sz="2800" b="1" dirty="0" smtClean="0">
                <a:solidFill>
                  <a:srgbClr val="0000FF"/>
                </a:solidFill>
              </a:rPr>
              <a:t>Disulfide bond have a major </a:t>
            </a:r>
            <a:r>
              <a:rPr lang="pt-BR" sz="2800" b="1" dirty="0" smtClean="0">
                <a:solidFill>
                  <a:srgbClr val="0000FF"/>
                </a:solidFill>
              </a:rPr>
              <a:t>stabilizing effect on protein</a:t>
            </a:r>
            <a:endParaRPr lang="en-US" sz="2800" b="1" dirty="0">
              <a:solidFill>
                <a:srgbClr val="0000FF"/>
              </a:solidFill>
            </a:endParaRPr>
          </a:p>
        </p:txBody>
      </p:sp>
    </p:spTree>
    <p:extLst>
      <p:ext uri="{BB962C8B-B14F-4D97-AF65-F5344CB8AC3E}">
        <p14:creationId xmlns:p14="http://schemas.microsoft.com/office/powerpoint/2010/main" val="148861712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66518" y="188640"/>
            <a:ext cx="3607975" cy="461665"/>
          </a:xfrm>
          <a:prstGeom prst="rect">
            <a:avLst/>
          </a:prstGeom>
        </p:spPr>
        <p:txBody>
          <a:bodyPr wrap="none">
            <a:spAutoFit/>
          </a:bodyPr>
          <a:lstStyle/>
          <a:p>
            <a:r>
              <a:rPr lang="en-IN" sz="2400" b="1" dirty="0">
                <a:solidFill>
                  <a:srgbClr val="0000FF"/>
                </a:solidFill>
              </a:rPr>
              <a:t>Protein structure hierarchy</a:t>
            </a:r>
          </a:p>
        </p:txBody>
      </p:sp>
      <p:sp>
        <p:nvSpPr>
          <p:cNvPr id="6" name="Rectangle 5"/>
          <p:cNvSpPr/>
          <p:nvPr/>
        </p:nvSpPr>
        <p:spPr>
          <a:xfrm>
            <a:off x="368281" y="5013176"/>
            <a:ext cx="8604448" cy="1200329"/>
          </a:xfrm>
          <a:prstGeom prst="rect">
            <a:avLst/>
          </a:prstGeom>
        </p:spPr>
        <p:txBody>
          <a:bodyPr wrap="square">
            <a:spAutoFit/>
          </a:bodyPr>
          <a:lstStyle/>
          <a:p>
            <a:pPr marL="342900" indent="-342900" algn="just">
              <a:buAutoNum type="arabicPeriod"/>
            </a:pPr>
            <a:r>
              <a:rPr lang="en-IN" b="1" dirty="0" smtClean="0">
                <a:solidFill>
                  <a:srgbClr val="FF0000"/>
                </a:solidFill>
              </a:rPr>
              <a:t>Primary </a:t>
            </a:r>
            <a:r>
              <a:rPr lang="en-IN" b="1" dirty="0">
                <a:solidFill>
                  <a:srgbClr val="FF0000"/>
                </a:solidFill>
              </a:rPr>
              <a:t>structure</a:t>
            </a:r>
            <a:r>
              <a:rPr lang="en-IN" dirty="0"/>
              <a:t>: It is the linear arrangement of amino acid residues in a protein describing all covalent </a:t>
            </a:r>
            <a:r>
              <a:rPr lang="en-IN" dirty="0" smtClean="0"/>
              <a:t>bonds (mainly </a:t>
            </a:r>
            <a:r>
              <a:rPr lang="en-IN" dirty="0"/>
              <a:t>peptide bonds and disulphide </a:t>
            </a:r>
            <a:r>
              <a:rPr lang="en-IN" dirty="0" smtClean="0"/>
              <a:t>bonds).  </a:t>
            </a:r>
            <a:r>
              <a:rPr lang="en-IN" dirty="0"/>
              <a:t>The most important element of primary structure is the sequence of amino acid residues. </a:t>
            </a:r>
            <a:endParaRPr lang="en-IN" dirty="0" smtClean="0"/>
          </a:p>
          <a:p>
            <a:pPr marL="342900" indent="-342900" algn="just">
              <a:buAutoNum type="arabicPeriod"/>
            </a:pPr>
            <a:endParaRPr lang="en-US"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032" t="26724" r="18695" b="26724"/>
          <a:stretch/>
        </p:blipFill>
        <p:spPr bwMode="auto">
          <a:xfrm>
            <a:off x="158304" y="908719"/>
            <a:ext cx="8806184" cy="3888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8408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496" y="404664"/>
            <a:ext cx="4267650" cy="6740307"/>
          </a:xfrm>
          <a:prstGeom prst="rect">
            <a:avLst/>
          </a:prstGeom>
        </p:spPr>
        <p:txBody>
          <a:bodyPr wrap="square">
            <a:spAutoFit/>
          </a:bodyPr>
          <a:lstStyle/>
          <a:p>
            <a:pPr algn="just"/>
            <a:r>
              <a:rPr lang="en-IN" b="1" dirty="0" smtClean="0">
                <a:solidFill>
                  <a:srgbClr val="FF0000"/>
                </a:solidFill>
              </a:rPr>
              <a:t>2. Secondary </a:t>
            </a:r>
            <a:r>
              <a:rPr lang="en-IN" b="1" dirty="0">
                <a:solidFill>
                  <a:srgbClr val="FF0000"/>
                </a:solidFill>
              </a:rPr>
              <a:t>structure:</a:t>
            </a:r>
            <a:r>
              <a:rPr lang="en-IN" dirty="0"/>
              <a:t>  It is the stable arrangement of amino acid residues giving rise to </a:t>
            </a:r>
            <a:r>
              <a:rPr lang="en-IN" b="1" dirty="0"/>
              <a:t>recurring structural </a:t>
            </a:r>
            <a:r>
              <a:rPr lang="en-IN" b="1" dirty="0" smtClean="0"/>
              <a:t>patterns (</a:t>
            </a:r>
            <a:r>
              <a:rPr lang="en-IN" dirty="0" smtClean="0"/>
              <a:t>referring </a:t>
            </a:r>
            <a:r>
              <a:rPr lang="en-IN" dirty="0"/>
              <a:t>to the local </a:t>
            </a:r>
            <a:r>
              <a:rPr lang="en-IN" dirty="0" smtClean="0"/>
              <a:t>conformation). These are </a:t>
            </a:r>
            <a:r>
              <a:rPr lang="en-IN" dirty="0"/>
              <a:t>stabilized by </a:t>
            </a:r>
            <a:r>
              <a:rPr lang="en-IN" b="1" dirty="0"/>
              <a:t>hydrogen </a:t>
            </a:r>
            <a:r>
              <a:rPr lang="en-IN" b="1" dirty="0" smtClean="0"/>
              <a:t>bonds</a:t>
            </a:r>
            <a:r>
              <a:rPr lang="en-IN" dirty="0" smtClean="0"/>
              <a:t>.  The </a:t>
            </a:r>
            <a:r>
              <a:rPr lang="en-IN" dirty="0"/>
              <a:t>examples include the </a:t>
            </a:r>
            <a:endParaRPr lang="en-IN" dirty="0" smtClean="0"/>
          </a:p>
          <a:p>
            <a:pPr marL="285750" indent="-285750" algn="just">
              <a:buFont typeface="Wingdings" pitchFamily="2" charset="2"/>
              <a:buChar char="Ø"/>
            </a:pPr>
            <a:r>
              <a:rPr lang="en-IN" b="1" dirty="0" smtClean="0">
                <a:solidFill>
                  <a:srgbClr val="0000FF"/>
                </a:solidFill>
              </a:rPr>
              <a:t>alpha </a:t>
            </a:r>
            <a:r>
              <a:rPr lang="en-IN" b="1" dirty="0">
                <a:solidFill>
                  <a:srgbClr val="0000FF"/>
                </a:solidFill>
              </a:rPr>
              <a:t>(α) </a:t>
            </a:r>
            <a:r>
              <a:rPr lang="en-IN" b="1" dirty="0" smtClean="0">
                <a:solidFill>
                  <a:srgbClr val="0000FF"/>
                </a:solidFill>
              </a:rPr>
              <a:t>helices: </a:t>
            </a:r>
            <a:r>
              <a:rPr lang="en-IN" dirty="0"/>
              <a:t>The amino acids in an α helix are arranged in a right-handed helical structure, and the side chains of the amino acid residues protrude outward from the helical backbone. </a:t>
            </a:r>
            <a:endParaRPr lang="en-IN" dirty="0" smtClean="0"/>
          </a:p>
          <a:p>
            <a:pPr marL="285750" indent="-285750" algn="just">
              <a:buFont typeface="Wingdings" pitchFamily="2" charset="2"/>
              <a:buChar char="Ø"/>
            </a:pPr>
            <a:endParaRPr lang="en-US" b="1" dirty="0">
              <a:solidFill>
                <a:srgbClr val="FF0000"/>
              </a:solidFill>
            </a:endParaRPr>
          </a:p>
          <a:p>
            <a:pPr marL="285750" indent="-285750" algn="just">
              <a:buFont typeface="Wingdings" pitchFamily="2" charset="2"/>
              <a:buChar char="Ø"/>
            </a:pPr>
            <a:r>
              <a:rPr lang="en-IN" b="1" dirty="0" smtClean="0">
                <a:solidFill>
                  <a:srgbClr val="0000FF"/>
                </a:solidFill>
              </a:rPr>
              <a:t>beta </a:t>
            </a:r>
            <a:r>
              <a:rPr lang="en-IN" b="1" dirty="0">
                <a:solidFill>
                  <a:srgbClr val="0000FF"/>
                </a:solidFill>
              </a:rPr>
              <a:t>(β) pleated </a:t>
            </a:r>
            <a:r>
              <a:rPr lang="en-IN" b="1" dirty="0" smtClean="0">
                <a:solidFill>
                  <a:srgbClr val="0000FF"/>
                </a:solidFill>
              </a:rPr>
              <a:t>sheets</a:t>
            </a:r>
            <a:r>
              <a:rPr lang="en-IN" dirty="0" smtClean="0">
                <a:solidFill>
                  <a:srgbClr val="0000FF"/>
                </a:solidFill>
              </a:rPr>
              <a:t>: </a:t>
            </a:r>
            <a:r>
              <a:rPr lang="en-IN" dirty="0" smtClean="0"/>
              <a:t>The </a:t>
            </a:r>
            <a:r>
              <a:rPr lang="en-IN" dirty="0"/>
              <a:t>β pleated sheet consists of β strands that are held together by H-bonds. The strands of a β pleated sheet may be </a:t>
            </a:r>
            <a:r>
              <a:rPr lang="en-IN" b="1" dirty="0">
                <a:solidFill>
                  <a:srgbClr val="FF0000"/>
                </a:solidFill>
              </a:rPr>
              <a:t>parallel</a:t>
            </a:r>
            <a:r>
              <a:rPr lang="en-IN" dirty="0"/>
              <a:t>, pointing in the same direction (both N- and C-termini are in same direction), or </a:t>
            </a:r>
            <a:r>
              <a:rPr lang="en-IN" b="1" dirty="0">
                <a:solidFill>
                  <a:srgbClr val="FF0000"/>
                </a:solidFill>
              </a:rPr>
              <a:t>antiparallel</a:t>
            </a:r>
            <a:r>
              <a:rPr lang="en-IN" dirty="0"/>
              <a:t>, pointing in opposite directions (N-terminus of one strand is positioned next to the C-terminus of the other). </a:t>
            </a:r>
          </a:p>
          <a:p>
            <a:pPr algn="just"/>
            <a:endParaRPr lang="en-IN" b="1" dirty="0">
              <a:solidFill>
                <a:srgbClr val="FF0000"/>
              </a:solidFill>
            </a:endParaRPr>
          </a:p>
        </p:txBody>
      </p:sp>
      <p:sp>
        <p:nvSpPr>
          <p:cNvPr id="4" name="Rectangle 3"/>
          <p:cNvSpPr/>
          <p:nvPr/>
        </p:nvSpPr>
        <p:spPr>
          <a:xfrm>
            <a:off x="467544" y="-99392"/>
            <a:ext cx="3834448" cy="461665"/>
          </a:xfrm>
          <a:prstGeom prst="rect">
            <a:avLst/>
          </a:prstGeom>
        </p:spPr>
        <p:txBody>
          <a:bodyPr wrap="none">
            <a:spAutoFit/>
          </a:bodyPr>
          <a:lstStyle/>
          <a:p>
            <a:r>
              <a:rPr lang="en-IN" sz="2400" b="1" dirty="0">
                <a:solidFill>
                  <a:srgbClr val="0000FF"/>
                </a:solidFill>
              </a:rPr>
              <a:t>Protein structure </a:t>
            </a:r>
            <a:r>
              <a:rPr lang="en-IN" sz="2400" b="1" dirty="0" smtClean="0">
                <a:solidFill>
                  <a:srgbClr val="0000FF"/>
                </a:solidFill>
              </a:rPr>
              <a:t>hierarchy…</a:t>
            </a:r>
            <a:endParaRPr lang="en-IN" sz="2400" b="1" dirty="0">
              <a:solidFill>
                <a:srgbClr val="0000FF"/>
              </a:solidFill>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537" t="14938" r="26376" b="5896"/>
          <a:stretch/>
        </p:blipFill>
        <p:spPr bwMode="auto">
          <a:xfrm>
            <a:off x="5802406" y="0"/>
            <a:ext cx="3341594" cy="6734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347859" y="1361863"/>
            <a:ext cx="1420981" cy="2652493"/>
            <a:chOff x="4303146" y="1361863"/>
            <a:chExt cx="1420981" cy="2652493"/>
          </a:xfrm>
        </p:grpSpPr>
        <p:pic>
          <p:nvPicPr>
            <p:cNvPr id="6" name="Picture 2" descr="C:\Sougata\Alberts 5th edition\Art of MBoC5\JPEGs\Chapter 03\figure 3-07a-c.jpg"/>
            <p:cNvPicPr>
              <a:picLocks noChangeAspect="1" noChangeArrowheads="1"/>
            </p:cNvPicPr>
            <p:nvPr/>
          </p:nvPicPr>
          <p:blipFill rotWithShape="1">
            <a:blip r:embed="rId3">
              <a:extLst>
                <a:ext uri="{28A0092B-C50C-407E-A947-70E740481C1C}">
                  <a14:useLocalDpi xmlns:a14="http://schemas.microsoft.com/office/drawing/2010/main" val="0"/>
                </a:ext>
              </a:extLst>
            </a:blip>
            <a:srcRect l="82254" t="19836" b="32643"/>
            <a:stretch/>
          </p:blipFill>
          <p:spPr bwMode="auto">
            <a:xfrm>
              <a:off x="4303146" y="1361863"/>
              <a:ext cx="1420981" cy="25141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27984" y="3645024"/>
              <a:ext cx="360040" cy="369332"/>
            </a:xfrm>
            <a:prstGeom prst="rect">
              <a:avLst/>
            </a:prstGeom>
            <a:solidFill>
              <a:schemeClr val="bg1"/>
            </a:solidFill>
          </p:spPr>
          <p:txBody>
            <a:bodyPr wrap="square" rtlCol="0">
              <a:spAutoFit/>
            </a:bodyPr>
            <a:lstStyle/>
            <a:p>
              <a:endParaRPr lang="en-IN" dirty="0"/>
            </a:p>
          </p:txBody>
        </p:sp>
      </p:grpSp>
      <p:cxnSp>
        <p:nvCxnSpPr>
          <p:cNvPr id="9" name="Straight Connector 8"/>
          <p:cNvCxnSpPr/>
          <p:nvPr/>
        </p:nvCxnSpPr>
        <p:spPr>
          <a:xfrm>
            <a:off x="5724128" y="-99392"/>
            <a:ext cx="0" cy="6962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355976" y="0"/>
            <a:ext cx="0" cy="68633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8228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124744"/>
            <a:ext cx="7848872" cy="2862322"/>
          </a:xfrm>
          <a:prstGeom prst="rect">
            <a:avLst/>
          </a:prstGeom>
        </p:spPr>
        <p:txBody>
          <a:bodyPr wrap="square">
            <a:spAutoFit/>
          </a:bodyPr>
          <a:lstStyle/>
          <a:p>
            <a:pPr algn="just"/>
            <a:r>
              <a:rPr lang="en-IN" b="1" dirty="0">
                <a:solidFill>
                  <a:srgbClr val="FF0000"/>
                </a:solidFill>
              </a:rPr>
              <a:t>3. Tertiary structure: </a:t>
            </a:r>
            <a:r>
              <a:rPr lang="en-IN" dirty="0"/>
              <a:t>The overall 3D arrangement of all the atoms in a protein, which results from a large number of </a:t>
            </a:r>
            <a:r>
              <a:rPr lang="en-IN" b="1" dirty="0">
                <a:solidFill>
                  <a:srgbClr val="FF0000"/>
                </a:solidFill>
              </a:rPr>
              <a:t>non-covalent interactions </a:t>
            </a:r>
            <a:r>
              <a:rPr lang="en-IN" dirty="0"/>
              <a:t>between the atoms, is known as the tertiary structure. </a:t>
            </a:r>
          </a:p>
          <a:p>
            <a:pPr algn="just"/>
            <a:endParaRPr lang="en-US" dirty="0" smtClean="0"/>
          </a:p>
          <a:p>
            <a:pPr algn="just"/>
            <a:endParaRPr lang="en-IN" dirty="0"/>
          </a:p>
          <a:p>
            <a:pPr algn="just"/>
            <a:r>
              <a:rPr lang="en-IN" b="1" dirty="0">
                <a:solidFill>
                  <a:srgbClr val="FF0000"/>
                </a:solidFill>
              </a:rPr>
              <a:t>4. Quaternary structure: </a:t>
            </a:r>
            <a:r>
              <a:rPr lang="en-IN" dirty="0"/>
              <a:t>The arrangement of multiple polypeptides in 3D complexes constitutes quaternary structure</a:t>
            </a:r>
            <a:r>
              <a:rPr lang="en-IN" b="1" dirty="0"/>
              <a:t>. </a:t>
            </a:r>
            <a:r>
              <a:rPr lang="en-IN" dirty="0"/>
              <a:t>Each polypeptide chain in the complex is called </a:t>
            </a:r>
            <a:r>
              <a:rPr lang="en-IN" b="1" dirty="0">
                <a:solidFill>
                  <a:srgbClr val="FF0000"/>
                </a:solidFill>
              </a:rPr>
              <a:t>subuni</a:t>
            </a:r>
            <a:r>
              <a:rPr lang="en-IN" dirty="0"/>
              <a:t>t and they are stabilized by the </a:t>
            </a:r>
            <a:r>
              <a:rPr lang="en-IN" b="1" dirty="0">
                <a:solidFill>
                  <a:srgbClr val="FF0000"/>
                </a:solidFill>
              </a:rPr>
              <a:t>non-covalent interactions</a:t>
            </a:r>
            <a:r>
              <a:rPr lang="en-IN" dirty="0"/>
              <a:t>. A typical example of a quaternary structure is haemoglobin that consists of two alpha globin and two beta globin subunits.</a:t>
            </a:r>
          </a:p>
        </p:txBody>
      </p:sp>
      <p:sp>
        <p:nvSpPr>
          <p:cNvPr id="4" name="Rectangle 3"/>
          <p:cNvSpPr/>
          <p:nvPr/>
        </p:nvSpPr>
        <p:spPr>
          <a:xfrm>
            <a:off x="2696004" y="188640"/>
            <a:ext cx="3834448" cy="461665"/>
          </a:xfrm>
          <a:prstGeom prst="rect">
            <a:avLst/>
          </a:prstGeom>
        </p:spPr>
        <p:txBody>
          <a:bodyPr wrap="none">
            <a:spAutoFit/>
          </a:bodyPr>
          <a:lstStyle/>
          <a:p>
            <a:r>
              <a:rPr lang="en-IN" sz="2400" b="1" dirty="0">
                <a:solidFill>
                  <a:srgbClr val="0000FF"/>
                </a:solidFill>
              </a:rPr>
              <a:t>Protein structure </a:t>
            </a:r>
            <a:r>
              <a:rPr lang="en-IN" sz="2400" b="1" dirty="0" smtClean="0">
                <a:solidFill>
                  <a:srgbClr val="0000FF"/>
                </a:solidFill>
              </a:rPr>
              <a:t>hierarchy…</a:t>
            </a:r>
            <a:endParaRPr lang="en-IN" sz="2400" b="1" dirty="0">
              <a:solidFill>
                <a:srgbClr val="0000FF"/>
              </a:solidFill>
            </a:endParaRPr>
          </a:p>
        </p:txBody>
      </p:sp>
      <p:pic>
        <p:nvPicPr>
          <p:cNvPr id="5" name="Picture 2" descr="H:\1_BOOKCh_debasish\PYmol_Images\Haemoglobin\4cartoon.png"/>
          <p:cNvPicPr>
            <a:picLocks noChangeAspect="1" noChangeArrowheads="1"/>
          </p:cNvPicPr>
          <p:nvPr/>
        </p:nvPicPr>
        <p:blipFill rotWithShape="1">
          <a:blip r:embed="rId2">
            <a:extLst>
              <a:ext uri="{28A0092B-C50C-407E-A947-70E740481C1C}">
                <a14:useLocalDpi xmlns:a14="http://schemas.microsoft.com/office/drawing/2010/main" val="0"/>
              </a:ext>
            </a:extLst>
          </a:blip>
          <a:srcRect l="15603" t="7414" r="15345" b="9828"/>
          <a:stretch/>
        </p:blipFill>
        <p:spPr bwMode="auto">
          <a:xfrm>
            <a:off x="3419872" y="4083479"/>
            <a:ext cx="2646737" cy="237909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840" y="6488668"/>
            <a:ext cx="3415743" cy="369332"/>
          </a:xfrm>
          <a:prstGeom prst="rect">
            <a:avLst/>
          </a:prstGeom>
        </p:spPr>
        <p:txBody>
          <a:bodyPr wrap="none">
            <a:spAutoFit/>
          </a:bodyPr>
          <a:lstStyle/>
          <a:p>
            <a:r>
              <a:rPr lang="en-IN" i="1" dirty="0" smtClean="0"/>
              <a:t>Structure  of haemoglobin protein </a:t>
            </a:r>
            <a:endParaRPr lang="en-IN" i="1" dirty="0"/>
          </a:p>
        </p:txBody>
      </p:sp>
    </p:spTree>
    <p:extLst>
      <p:ext uri="{BB962C8B-B14F-4D97-AF65-F5344CB8AC3E}">
        <p14:creationId xmlns:p14="http://schemas.microsoft.com/office/powerpoint/2010/main" val="20471119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 y="1828800"/>
            <a:ext cx="914667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0"/>
            <a:ext cx="3200400" cy="41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reeform 3"/>
          <p:cNvSpPr/>
          <p:nvPr/>
        </p:nvSpPr>
        <p:spPr>
          <a:xfrm>
            <a:off x="32657" y="1502099"/>
            <a:ext cx="3309257" cy="918163"/>
          </a:xfrm>
          <a:custGeom>
            <a:avLst/>
            <a:gdLst>
              <a:gd name="connsiteX0" fmla="*/ 3135086 w 3309257"/>
              <a:gd name="connsiteY0" fmla="*/ 11015 h 918163"/>
              <a:gd name="connsiteX1" fmla="*/ 3254829 w 3309257"/>
              <a:gd name="connsiteY1" fmla="*/ 11015 h 918163"/>
              <a:gd name="connsiteX2" fmla="*/ 3298372 w 3309257"/>
              <a:gd name="connsiteY2" fmla="*/ 65444 h 918163"/>
              <a:gd name="connsiteX3" fmla="*/ 3309257 w 3309257"/>
              <a:gd name="connsiteY3" fmla="*/ 98101 h 918163"/>
              <a:gd name="connsiteX4" fmla="*/ 3298372 w 3309257"/>
              <a:gd name="connsiteY4" fmla="*/ 196072 h 918163"/>
              <a:gd name="connsiteX5" fmla="*/ 3276600 w 3309257"/>
              <a:gd name="connsiteY5" fmla="*/ 228730 h 918163"/>
              <a:gd name="connsiteX6" fmla="*/ 3145972 w 3309257"/>
              <a:gd name="connsiteY6" fmla="*/ 294044 h 918163"/>
              <a:gd name="connsiteX7" fmla="*/ 3069772 w 3309257"/>
              <a:gd name="connsiteY7" fmla="*/ 315815 h 918163"/>
              <a:gd name="connsiteX8" fmla="*/ 2514600 w 3309257"/>
              <a:gd name="connsiteY8" fmla="*/ 326701 h 918163"/>
              <a:gd name="connsiteX9" fmla="*/ 2427514 w 3309257"/>
              <a:gd name="connsiteY9" fmla="*/ 348472 h 918163"/>
              <a:gd name="connsiteX10" fmla="*/ 2035629 w 3309257"/>
              <a:gd name="connsiteY10" fmla="*/ 370244 h 918163"/>
              <a:gd name="connsiteX11" fmla="*/ 1905000 w 3309257"/>
              <a:gd name="connsiteY11" fmla="*/ 392015 h 918163"/>
              <a:gd name="connsiteX12" fmla="*/ 1839686 w 3309257"/>
              <a:gd name="connsiteY12" fmla="*/ 413787 h 918163"/>
              <a:gd name="connsiteX13" fmla="*/ 1404257 w 3309257"/>
              <a:gd name="connsiteY13" fmla="*/ 392015 h 918163"/>
              <a:gd name="connsiteX14" fmla="*/ 1349829 w 3309257"/>
              <a:gd name="connsiteY14" fmla="*/ 381130 h 918163"/>
              <a:gd name="connsiteX15" fmla="*/ 1251857 w 3309257"/>
              <a:gd name="connsiteY15" fmla="*/ 370244 h 918163"/>
              <a:gd name="connsiteX16" fmla="*/ 957943 w 3309257"/>
              <a:gd name="connsiteY16" fmla="*/ 381130 h 918163"/>
              <a:gd name="connsiteX17" fmla="*/ 892629 w 3309257"/>
              <a:gd name="connsiteY17" fmla="*/ 413787 h 918163"/>
              <a:gd name="connsiteX18" fmla="*/ 849086 w 3309257"/>
              <a:gd name="connsiteY18" fmla="*/ 424672 h 918163"/>
              <a:gd name="connsiteX19" fmla="*/ 816429 w 3309257"/>
              <a:gd name="connsiteY19" fmla="*/ 435558 h 918163"/>
              <a:gd name="connsiteX20" fmla="*/ 762000 w 3309257"/>
              <a:gd name="connsiteY20" fmla="*/ 446444 h 918163"/>
              <a:gd name="connsiteX21" fmla="*/ 696686 w 3309257"/>
              <a:gd name="connsiteY21" fmla="*/ 468215 h 918163"/>
              <a:gd name="connsiteX22" fmla="*/ 664029 w 3309257"/>
              <a:gd name="connsiteY22" fmla="*/ 489987 h 918163"/>
              <a:gd name="connsiteX23" fmla="*/ 522514 w 3309257"/>
              <a:gd name="connsiteY23" fmla="*/ 533530 h 918163"/>
              <a:gd name="connsiteX24" fmla="*/ 489857 w 3309257"/>
              <a:gd name="connsiteY24" fmla="*/ 544415 h 918163"/>
              <a:gd name="connsiteX25" fmla="*/ 337457 w 3309257"/>
              <a:gd name="connsiteY25" fmla="*/ 577072 h 918163"/>
              <a:gd name="connsiteX26" fmla="*/ 315686 w 3309257"/>
              <a:gd name="connsiteY26" fmla="*/ 609730 h 918163"/>
              <a:gd name="connsiteX27" fmla="*/ 250372 w 3309257"/>
              <a:gd name="connsiteY27" fmla="*/ 631501 h 918163"/>
              <a:gd name="connsiteX28" fmla="*/ 217714 w 3309257"/>
              <a:gd name="connsiteY28" fmla="*/ 642387 h 918163"/>
              <a:gd name="connsiteX29" fmla="*/ 185057 w 3309257"/>
              <a:gd name="connsiteY29" fmla="*/ 653272 h 918163"/>
              <a:gd name="connsiteX30" fmla="*/ 152400 w 3309257"/>
              <a:gd name="connsiteY30" fmla="*/ 664158 h 918163"/>
              <a:gd name="connsiteX31" fmla="*/ 76200 w 3309257"/>
              <a:gd name="connsiteY31" fmla="*/ 729472 h 918163"/>
              <a:gd name="connsiteX32" fmla="*/ 54429 w 3309257"/>
              <a:gd name="connsiteY32" fmla="*/ 762130 h 918163"/>
              <a:gd name="connsiteX33" fmla="*/ 32657 w 3309257"/>
              <a:gd name="connsiteY33" fmla="*/ 783901 h 918163"/>
              <a:gd name="connsiteX34" fmla="*/ 0 w 3309257"/>
              <a:gd name="connsiteY34" fmla="*/ 838330 h 918163"/>
              <a:gd name="connsiteX35" fmla="*/ 10886 w 3309257"/>
              <a:gd name="connsiteY35" fmla="*/ 881872 h 918163"/>
              <a:gd name="connsiteX36" fmla="*/ 119743 w 3309257"/>
              <a:gd name="connsiteY36" fmla="*/ 903644 h 91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09257" h="918163">
                <a:moveTo>
                  <a:pt x="3135086" y="11015"/>
                </a:moveTo>
                <a:cubicBezTo>
                  <a:pt x="3183801" y="2896"/>
                  <a:pt x="3207971" y="-9067"/>
                  <a:pt x="3254829" y="11015"/>
                </a:cubicBezTo>
                <a:cubicBezTo>
                  <a:pt x="3269304" y="17218"/>
                  <a:pt x="3292000" y="55887"/>
                  <a:pt x="3298372" y="65444"/>
                </a:cubicBezTo>
                <a:cubicBezTo>
                  <a:pt x="3302000" y="76330"/>
                  <a:pt x="3309257" y="86627"/>
                  <a:pt x="3309257" y="98101"/>
                </a:cubicBezTo>
                <a:cubicBezTo>
                  <a:pt x="3309257" y="130959"/>
                  <a:pt x="3306341" y="164195"/>
                  <a:pt x="3298372" y="196072"/>
                </a:cubicBezTo>
                <a:cubicBezTo>
                  <a:pt x="3295199" y="208765"/>
                  <a:pt x="3286446" y="220115"/>
                  <a:pt x="3276600" y="228730"/>
                </a:cubicBezTo>
                <a:cubicBezTo>
                  <a:pt x="3224658" y="274179"/>
                  <a:pt x="3207633" y="273490"/>
                  <a:pt x="3145972" y="294044"/>
                </a:cubicBezTo>
                <a:cubicBezTo>
                  <a:pt x="3129288" y="299606"/>
                  <a:pt x="3085116" y="315257"/>
                  <a:pt x="3069772" y="315815"/>
                </a:cubicBezTo>
                <a:cubicBezTo>
                  <a:pt x="2884801" y="322541"/>
                  <a:pt x="2699657" y="323072"/>
                  <a:pt x="2514600" y="326701"/>
                </a:cubicBezTo>
                <a:cubicBezTo>
                  <a:pt x="2485571" y="333958"/>
                  <a:pt x="2457378" y="346605"/>
                  <a:pt x="2427514" y="348472"/>
                </a:cubicBezTo>
                <a:cubicBezTo>
                  <a:pt x="2180823" y="363891"/>
                  <a:pt x="2311441" y="356453"/>
                  <a:pt x="2035629" y="370244"/>
                </a:cubicBezTo>
                <a:cubicBezTo>
                  <a:pt x="1992086" y="377501"/>
                  <a:pt x="1946878" y="378055"/>
                  <a:pt x="1905000" y="392015"/>
                </a:cubicBezTo>
                <a:lnTo>
                  <a:pt x="1839686" y="413787"/>
                </a:lnTo>
                <a:lnTo>
                  <a:pt x="1404257" y="392015"/>
                </a:lnTo>
                <a:cubicBezTo>
                  <a:pt x="1385825" y="390412"/>
                  <a:pt x="1368145" y="383747"/>
                  <a:pt x="1349829" y="381130"/>
                </a:cubicBezTo>
                <a:cubicBezTo>
                  <a:pt x="1317301" y="376483"/>
                  <a:pt x="1284514" y="373873"/>
                  <a:pt x="1251857" y="370244"/>
                </a:cubicBezTo>
                <a:cubicBezTo>
                  <a:pt x="1153886" y="373873"/>
                  <a:pt x="1055778" y="374818"/>
                  <a:pt x="957943" y="381130"/>
                </a:cubicBezTo>
                <a:cubicBezTo>
                  <a:pt x="873080" y="386605"/>
                  <a:pt x="946494" y="386855"/>
                  <a:pt x="892629" y="413787"/>
                </a:cubicBezTo>
                <a:cubicBezTo>
                  <a:pt x="879248" y="420478"/>
                  <a:pt x="863471" y="420562"/>
                  <a:pt x="849086" y="424672"/>
                </a:cubicBezTo>
                <a:cubicBezTo>
                  <a:pt x="838053" y="427824"/>
                  <a:pt x="827561" y="432775"/>
                  <a:pt x="816429" y="435558"/>
                </a:cubicBezTo>
                <a:cubicBezTo>
                  <a:pt x="798479" y="440046"/>
                  <a:pt x="779850" y="441576"/>
                  <a:pt x="762000" y="446444"/>
                </a:cubicBezTo>
                <a:cubicBezTo>
                  <a:pt x="739860" y="452482"/>
                  <a:pt x="718457" y="460958"/>
                  <a:pt x="696686" y="468215"/>
                </a:cubicBezTo>
                <a:cubicBezTo>
                  <a:pt x="685800" y="475472"/>
                  <a:pt x="676106" y="484955"/>
                  <a:pt x="664029" y="489987"/>
                </a:cubicBezTo>
                <a:cubicBezTo>
                  <a:pt x="574980" y="527091"/>
                  <a:pt x="589406" y="514418"/>
                  <a:pt x="522514" y="533530"/>
                </a:cubicBezTo>
                <a:cubicBezTo>
                  <a:pt x="511481" y="536682"/>
                  <a:pt x="500890" y="541263"/>
                  <a:pt x="489857" y="544415"/>
                </a:cubicBezTo>
                <a:cubicBezTo>
                  <a:pt x="443506" y="557658"/>
                  <a:pt x="379138" y="568736"/>
                  <a:pt x="337457" y="577072"/>
                </a:cubicBezTo>
                <a:cubicBezTo>
                  <a:pt x="330200" y="587958"/>
                  <a:pt x="326780" y="602796"/>
                  <a:pt x="315686" y="609730"/>
                </a:cubicBezTo>
                <a:cubicBezTo>
                  <a:pt x="296225" y="621893"/>
                  <a:pt x="272143" y="624244"/>
                  <a:pt x="250372" y="631501"/>
                </a:cubicBezTo>
                <a:lnTo>
                  <a:pt x="217714" y="642387"/>
                </a:lnTo>
                <a:lnTo>
                  <a:pt x="185057" y="653272"/>
                </a:lnTo>
                <a:lnTo>
                  <a:pt x="152400" y="664158"/>
                </a:lnTo>
                <a:cubicBezTo>
                  <a:pt x="99606" y="716952"/>
                  <a:pt x="125936" y="696315"/>
                  <a:pt x="76200" y="729472"/>
                </a:cubicBezTo>
                <a:cubicBezTo>
                  <a:pt x="68943" y="740358"/>
                  <a:pt x="62602" y="751914"/>
                  <a:pt x="54429" y="762130"/>
                </a:cubicBezTo>
                <a:cubicBezTo>
                  <a:pt x="48018" y="770144"/>
                  <a:pt x="37937" y="775100"/>
                  <a:pt x="32657" y="783901"/>
                </a:cubicBezTo>
                <a:cubicBezTo>
                  <a:pt x="-9739" y="854560"/>
                  <a:pt x="55168" y="783162"/>
                  <a:pt x="0" y="838330"/>
                </a:cubicBezTo>
                <a:cubicBezTo>
                  <a:pt x="3629" y="852844"/>
                  <a:pt x="-2495" y="875181"/>
                  <a:pt x="10886" y="881872"/>
                </a:cubicBezTo>
                <a:cubicBezTo>
                  <a:pt x="194122" y="973489"/>
                  <a:pt x="73103" y="857004"/>
                  <a:pt x="119743" y="903644"/>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25" y="144959"/>
            <a:ext cx="9134475" cy="584775"/>
          </a:xfrm>
          <a:prstGeom prst="rect">
            <a:avLst/>
          </a:prstGeom>
          <a:noFill/>
        </p:spPr>
        <p:txBody>
          <a:bodyPr wrap="square" rtlCol="0">
            <a:spAutoFit/>
          </a:bodyPr>
          <a:lstStyle/>
          <a:p>
            <a:pPr algn="ctr"/>
            <a:r>
              <a:rPr lang="en-US" sz="3200" b="1" dirty="0" smtClean="0">
                <a:solidFill>
                  <a:srgbClr val="0000FF"/>
                </a:solidFill>
              </a:rPr>
              <a:t>Structure of a protein is important for its function</a:t>
            </a:r>
            <a:endParaRPr lang="en-US" sz="3200" b="1" dirty="0">
              <a:solidFill>
                <a:srgbClr val="0000FF"/>
              </a:solidFill>
            </a:endParaRPr>
          </a:p>
        </p:txBody>
      </p:sp>
    </p:spTree>
    <p:extLst>
      <p:ext uri="{BB962C8B-B14F-4D97-AF65-F5344CB8AC3E}">
        <p14:creationId xmlns:p14="http://schemas.microsoft.com/office/powerpoint/2010/main" val="27177115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14402</TotalTime>
  <Words>3807</Words>
  <Application>Microsoft Office PowerPoint</Application>
  <PresentationFormat>On-screen Show (4:3)</PresentationFormat>
  <Paragraphs>573</Paragraphs>
  <Slides>105</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105</vt:i4>
      </vt:variant>
    </vt:vector>
  </HeadingPairs>
  <TitlesOfParts>
    <vt:vector size="116" baseType="lpstr">
      <vt:lpstr>MS PGothic</vt:lpstr>
      <vt:lpstr>MS PGothic</vt:lpstr>
      <vt:lpstr>Arial</vt:lpstr>
      <vt:lpstr>Calibri</vt:lpstr>
      <vt:lpstr>Comic Sans MS</vt:lpstr>
      <vt:lpstr>Symbol</vt:lpstr>
      <vt:lpstr>Times New Roman</vt:lpstr>
      <vt:lpstr>Wingdings</vt:lpstr>
      <vt:lpstr>Office Theme</vt:lpstr>
      <vt:lpstr>Struct</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Sougata</dc:creator>
  <cp:lastModifiedBy>Microsoft account</cp:lastModifiedBy>
  <cp:revision>368</cp:revision>
  <cp:lastPrinted>2019-01-24T06:18:27Z</cp:lastPrinted>
  <dcterms:created xsi:type="dcterms:W3CDTF">2013-01-29T18:28:31Z</dcterms:created>
  <dcterms:modified xsi:type="dcterms:W3CDTF">2022-04-21T04:24:36Z</dcterms:modified>
</cp:coreProperties>
</file>